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Lst>
  <p:notesMasterIdLst>
    <p:notesMasterId r:id="rId13"/>
  </p:notesMasterIdLst>
  <p:sldIdLst>
    <p:sldId id="282" r:id="rId6"/>
    <p:sldId id="267" r:id="rId7"/>
    <p:sldId id="275" r:id="rId8"/>
    <p:sldId id="276" r:id="rId9"/>
    <p:sldId id="278" r:id="rId10"/>
    <p:sldId id="268" r:id="rId11"/>
    <p:sldId id="28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dlo, Harald Ringset" initials="SHR" lastIdx="2" clrIdx="0">
    <p:extLst>
      <p:ext uri="{19B8F6BF-5375-455C-9EA6-DF929625EA0E}">
        <p15:presenceInfo xmlns:p15="http://schemas.microsoft.com/office/powerpoint/2012/main" userId="S-1-5-21-2683953360-4118250788-2163946203-6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7" autoAdjust="0"/>
    <p:restoredTop sz="94660"/>
  </p:normalViewPr>
  <p:slideViewPr>
    <p:cSldViewPr snapToGrid="0" snapToObjects="1">
      <p:cViewPr varScale="1">
        <p:scale>
          <a:sx n="108" d="100"/>
          <a:sy n="108" d="100"/>
        </p:scale>
        <p:origin x="792" y="12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FE785-3144-4710-B65E-6C3D703906B4}" type="datetimeFigureOut">
              <a:rPr lang="nb-NO" smtClean="0"/>
              <a:t>10.01.2018</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DB385-D7F8-4B1E-A8A8-90605C73E611}" type="slidenum">
              <a:rPr lang="nb-NO" smtClean="0"/>
              <a:t>‹#›</a:t>
            </a:fld>
            <a:endParaRPr lang="nb-NO"/>
          </a:p>
        </p:txBody>
      </p:sp>
    </p:spTree>
    <p:extLst>
      <p:ext uri="{BB962C8B-B14F-4D97-AF65-F5344CB8AC3E}">
        <p14:creationId xmlns:p14="http://schemas.microsoft.com/office/powerpoint/2010/main" val="289435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legge til tittel</a:t>
            </a:r>
            <a:endParaRPr lang="en-US" dirty="0"/>
          </a:p>
        </p:txBody>
      </p:sp>
      <p:sp>
        <p:nvSpPr>
          <p:cNvPr id="7" name="Text Placeholder 6"/>
          <p:cNvSpPr>
            <a:spLocks noGrp="1"/>
          </p:cNvSpPr>
          <p:nvPr>
            <p:ph type="body" sz="quarter" idx="13" hasCustomPrompt="1"/>
          </p:nvPr>
        </p:nvSpPr>
        <p:spPr>
          <a:xfrm>
            <a:off x="457200" y="1601347"/>
            <a:ext cx="4006850" cy="4251325"/>
          </a:xfrm>
        </p:spPr>
        <p:txBody>
          <a:bodyPr/>
          <a:lstStyle>
            <a:lvl1pPr>
              <a:defRPr baseline="0"/>
            </a:lvl1pPr>
            <a:lvl3pPr>
              <a:defRPr baseline="0"/>
            </a:lvl3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9" name="Text Placeholder 8"/>
          <p:cNvSpPr>
            <a:spLocks noGrp="1"/>
          </p:cNvSpPr>
          <p:nvPr>
            <p:ph type="body" sz="quarter" idx="14" hasCustomPrompt="1"/>
          </p:nvPr>
        </p:nvSpPr>
        <p:spPr>
          <a:xfrm>
            <a:off x="4679950" y="1593504"/>
            <a:ext cx="4006850" cy="4251325"/>
          </a:xfrm>
        </p:spPr>
        <p:txBody>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2607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legge til tittel</a:t>
            </a:r>
            <a:endParaRPr lang="en-US" dirty="0"/>
          </a:p>
        </p:txBody>
      </p:sp>
      <p:sp>
        <p:nvSpPr>
          <p:cNvPr id="7" name="Text Placeholder 6"/>
          <p:cNvSpPr>
            <a:spLocks noGrp="1"/>
          </p:cNvSpPr>
          <p:nvPr>
            <p:ph type="body" sz="quarter" idx="13" hasCustomPrompt="1"/>
          </p:nvPr>
        </p:nvSpPr>
        <p:spPr>
          <a:xfrm>
            <a:off x="457200" y="1601347"/>
            <a:ext cx="8229600" cy="4559300"/>
          </a:xfrm>
        </p:spPr>
        <p:txBody>
          <a:bodyPr/>
          <a:lstStyle>
            <a:lvl1pPr>
              <a:defRPr baseline="0"/>
            </a:lvl1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66583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legge til tekst/tittel</a:t>
            </a:r>
            <a:endParaRPr lang="en-US" dirty="0"/>
          </a:p>
        </p:txBody>
      </p:sp>
      <p:sp>
        <p:nvSpPr>
          <p:cNvPr id="9" name="Picture Placeholder 8"/>
          <p:cNvSpPr>
            <a:spLocks noGrp="1"/>
          </p:cNvSpPr>
          <p:nvPr>
            <p:ph type="pic" sz="quarter" idx="13" hasCustomPrompt="1"/>
          </p:nvPr>
        </p:nvSpPr>
        <p:spPr>
          <a:xfrm>
            <a:off x="457200" y="1602224"/>
            <a:ext cx="8229600" cy="4527550"/>
          </a:xfrm>
        </p:spPr>
        <p:txBody>
          <a:bodyPr anchor="ctr"/>
          <a:lstStyle>
            <a:lvl1pPr marL="0" indent="0" algn="ctr">
              <a:buNone/>
              <a:defRPr/>
            </a:lvl1pPr>
          </a:lstStyle>
          <a:p>
            <a:r>
              <a:rPr lang="en-US" dirty="0"/>
              <a:t>Sett inn </a:t>
            </a:r>
            <a:r>
              <a:rPr lang="en-US" dirty="0" err="1"/>
              <a:t>bilde</a:t>
            </a:r>
            <a:r>
              <a:rPr lang="en-US" dirty="0"/>
              <a:t>/</a:t>
            </a:r>
            <a:r>
              <a:rPr lang="en-US" dirty="0" err="1"/>
              <a:t>illustrasjon</a:t>
            </a:r>
            <a:endParaRPr lang="en-US" dirty="0"/>
          </a:p>
        </p:txBody>
      </p:sp>
    </p:spTree>
    <p:extLst>
      <p:ext uri="{BB962C8B-B14F-4D97-AF65-F5344CB8AC3E}">
        <p14:creationId xmlns:p14="http://schemas.microsoft.com/office/powerpoint/2010/main" val="322765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slide 2">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9144000" cy="6858000"/>
          </a:xfrm>
        </p:spPr>
        <p:txBody>
          <a:bodyPr anchor="ctr"/>
          <a:lstStyle>
            <a:lvl1pPr marL="0" indent="0" algn="ctr">
              <a:buNone/>
              <a:defRPr/>
            </a:lvl1pPr>
          </a:lstStyle>
          <a:p>
            <a:r>
              <a:rPr lang="en-US" dirty="0"/>
              <a:t>Sett inn </a:t>
            </a:r>
            <a:r>
              <a:rPr lang="en-US" dirty="0" err="1"/>
              <a:t>bilde</a:t>
            </a:r>
            <a:r>
              <a:rPr lang="en-US" dirty="0"/>
              <a:t>/</a:t>
            </a:r>
            <a:r>
              <a:rPr lang="en-US" dirty="0" err="1"/>
              <a:t>illustrasjon</a:t>
            </a:r>
            <a:endParaRPr lang="en-US" dirty="0"/>
          </a:p>
        </p:txBody>
      </p:sp>
    </p:spTree>
    <p:extLst>
      <p:ext uri="{BB962C8B-B14F-4D97-AF65-F5344CB8AC3E}">
        <p14:creationId xmlns:p14="http://schemas.microsoft.com/office/powerpoint/2010/main" val="375543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dirty="0"/>
              <a:t>Klikk for å legge til tittel</a:t>
            </a:r>
            <a:endParaRPr lang="en-US" dirty="0"/>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dirty="0"/>
              <a:t>Klikk for å legge til undertittel</a:t>
            </a:r>
            <a:endParaRPr lang="en-US" dirty="0"/>
          </a:p>
        </p:txBody>
      </p:sp>
    </p:spTree>
    <p:extLst>
      <p:ext uri="{BB962C8B-B14F-4D97-AF65-F5344CB8AC3E}">
        <p14:creationId xmlns:p14="http://schemas.microsoft.com/office/powerpoint/2010/main" val="387569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ak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sette inn tekst</a:t>
            </a:r>
            <a:endParaRPr lang="en-US" dirty="0"/>
          </a:p>
        </p:txBody>
      </p:sp>
    </p:spTree>
    <p:extLst>
      <p:ext uri="{BB962C8B-B14F-4D97-AF65-F5344CB8AC3E}">
        <p14:creationId xmlns:p14="http://schemas.microsoft.com/office/powerpoint/2010/main" val="321982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lgn="ctr">
              <a:defRPr baseline="0"/>
            </a:lvl1pPr>
          </a:lstStyle>
          <a:p>
            <a:r>
              <a:rPr lang="nb-NO" dirty="0"/>
              <a:t>Klikk for å legge til tittel</a:t>
            </a:r>
            <a:endParaRPr lang="en-US" dirty="0"/>
          </a:p>
        </p:txBody>
      </p:sp>
      <p:sp>
        <p:nvSpPr>
          <p:cNvPr id="10" name="Text Placeholder 9"/>
          <p:cNvSpPr>
            <a:spLocks noGrp="1"/>
          </p:cNvSpPr>
          <p:nvPr>
            <p:ph type="body" sz="quarter" idx="10" hasCustomPrompt="1"/>
          </p:nvPr>
        </p:nvSpPr>
        <p:spPr>
          <a:xfrm>
            <a:off x="985687" y="1664463"/>
            <a:ext cx="7107256" cy="1277938"/>
          </a:xfrm>
        </p:spPr>
        <p:txBody>
          <a:bodyPr/>
          <a:lstStyle>
            <a:lvl1pPr marL="0" indent="0" algn="ctr">
              <a:buNone/>
              <a:defRPr>
                <a:solidFill>
                  <a:schemeClr val="bg1"/>
                </a:solidFill>
              </a:defRPr>
            </a:lvl1pPr>
          </a:lstStyle>
          <a:p>
            <a:pPr lvl="0"/>
            <a:r>
              <a:rPr lang="nb-NO" dirty="0"/>
              <a:t>Klikk for å legge til undertittel</a:t>
            </a:r>
            <a:endParaRPr lang="en-US" dirty="0"/>
          </a:p>
        </p:txBody>
      </p:sp>
    </p:spTree>
    <p:extLst>
      <p:ext uri="{BB962C8B-B14F-4D97-AF65-F5344CB8AC3E}">
        <p14:creationId xmlns:p14="http://schemas.microsoft.com/office/powerpoint/2010/main" val="27521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ksid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sette inn tekst</a:t>
            </a:r>
            <a:endParaRPr lang="en-US" dirty="0"/>
          </a:p>
        </p:txBody>
      </p:sp>
    </p:spTree>
    <p:extLst>
      <p:ext uri="{BB962C8B-B14F-4D97-AF65-F5344CB8AC3E}">
        <p14:creationId xmlns:p14="http://schemas.microsoft.com/office/powerpoint/2010/main" val="484807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legge til tittel</a:t>
            </a:r>
            <a:endParaRPr lang="en-US" dirty="0"/>
          </a:p>
        </p:txBody>
      </p:sp>
      <p:sp>
        <p:nvSpPr>
          <p:cNvPr id="3" name="Text Placeholder 2"/>
          <p:cNvSpPr>
            <a:spLocks noGrp="1"/>
          </p:cNvSpPr>
          <p:nvPr>
            <p:ph type="body" idx="1"/>
          </p:nvPr>
        </p:nvSpPr>
        <p:spPr>
          <a:xfrm>
            <a:off x="457200" y="1600200"/>
            <a:ext cx="8229600" cy="4418669"/>
          </a:xfrm>
          <a:prstGeom prst="rect">
            <a:avLst/>
          </a:prstGeom>
        </p:spPr>
        <p:txBody>
          <a:bodyPr vert="horz" lIns="91440" tIns="45720" rIns="91440" bIns="4572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571CF-C520-444F-A6CB-78C27508257F}" type="datetimeFigureOut">
              <a:rPr lang="en-US" smtClean="0"/>
              <a:t>1/10/2018</a:t>
            </a:fld>
            <a:endParaRPr lang="en-US"/>
          </a:p>
        </p:txBody>
      </p:sp>
    </p:spTree>
    <p:extLst>
      <p:ext uri="{BB962C8B-B14F-4D97-AF65-F5344CB8AC3E}">
        <p14:creationId xmlns:p14="http://schemas.microsoft.com/office/powerpoint/2010/main" val="28307951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8" r:id="rId5"/>
    <p:sldLayoutId id="2147483659" r:id="rId6"/>
  </p:sldLayoutIdLst>
  <p:txStyles>
    <p:titleStyle>
      <a:lvl1pPr algn="l"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F3267-F6CD-D347-AA6D-2D7465EC4703}" type="datetimeFigureOut">
              <a:rPr lang="en-US" smtClean="0"/>
              <a:t>1/10/2018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8E771-05D4-044F-9EBC-83D8E832554C}" type="slidenum">
              <a:rPr lang="en-US" smtClean="0"/>
              <a:t>‹#›</a:t>
            </a:fld>
            <a:endParaRPr lang="en-US"/>
          </a:p>
        </p:txBody>
      </p:sp>
    </p:spTree>
    <p:extLst>
      <p:ext uri="{BB962C8B-B14F-4D97-AF65-F5344CB8AC3E}">
        <p14:creationId xmlns:p14="http://schemas.microsoft.com/office/powerpoint/2010/main" val="1744755637"/>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457200" rtl="0" eaLnBrk="1" latinLnBrk="0" hangingPunct="1">
        <a:spcBef>
          <a:spcPct val="0"/>
        </a:spcBef>
        <a:buNone/>
        <a:defRPr sz="44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dirty="0">
                <a:solidFill>
                  <a:schemeClr val="bg1"/>
                </a:solidFill>
              </a:rPr>
              <a:t>Nettkurset i samarbeid og medbestemmelse</a:t>
            </a:r>
          </a:p>
        </p:txBody>
      </p:sp>
      <p:sp>
        <p:nvSpPr>
          <p:cNvPr id="5" name="Plassholder for tekst 4"/>
          <p:cNvSpPr>
            <a:spLocks noGrp="1"/>
          </p:cNvSpPr>
          <p:nvPr>
            <p:ph type="body" sz="quarter" idx="10"/>
          </p:nvPr>
        </p:nvSpPr>
        <p:spPr>
          <a:xfrm>
            <a:off x="654382" y="3281442"/>
            <a:ext cx="7107256" cy="1277938"/>
          </a:xfrm>
        </p:spPr>
        <p:txBody>
          <a:bodyPr>
            <a:normAutofit fontScale="55000" lnSpcReduction="20000"/>
          </a:bodyPr>
          <a:lstStyle/>
          <a:p>
            <a:r>
              <a:rPr lang="nb-NO" sz="5100" b="1" dirty="0"/>
              <a:t>Dilemma: Ønske om endring av stillingskategori </a:t>
            </a:r>
            <a:br>
              <a:rPr lang="nb-NO" sz="3600" b="1" dirty="0"/>
            </a:br>
            <a:br>
              <a:rPr lang="nb-NO" sz="3600" b="1" dirty="0"/>
            </a:br>
            <a:endParaRPr lang="nb-NO" dirty="0"/>
          </a:p>
        </p:txBody>
      </p:sp>
    </p:spTree>
    <p:extLst>
      <p:ext uri="{BB962C8B-B14F-4D97-AF65-F5344CB8AC3E}">
        <p14:creationId xmlns:p14="http://schemas.microsoft.com/office/powerpoint/2010/main" val="354491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26" y="192750"/>
            <a:ext cx="8229600" cy="557875"/>
          </a:xfrm>
        </p:spPr>
        <p:txBody>
          <a:bodyPr>
            <a:noAutofit/>
          </a:bodyPr>
          <a:lstStyle/>
          <a:p>
            <a:r>
              <a:rPr lang="nb-NO" sz="2000" b="1" dirty="0"/>
              <a:t>Dilemma: Ønske om endring av stillingskategori </a:t>
            </a:r>
            <a:br>
              <a:rPr lang="nb-NO" sz="2400" b="1" dirty="0"/>
            </a:br>
            <a:endParaRPr lang="en-US" sz="2400" dirty="0"/>
          </a:p>
        </p:txBody>
      </p:sp>
      <p:graphicFrame>
        <p:nvGraphicFramePr>
          <p:cNvPr id="4" name="Tabell 3"/>
          <p:cNvGraphicFramePr>
            <a:graphicFrameLocks noGrp="1"/>
          </p:cNvGraphicFramePr>
          <p:nvPr>
            <p:extLst>
              <p:ext uri="{D42A27DB-BD31-4B8C-83A1-F6EECF244321}">
                <p14:modId xmlns:p14="http://schemas.microsoft.com/office/powerpoint/2010/main" val="3957993855"/>
              </p:ext>
            </p:extLst>
          </p:nvPr>
        </p:nvGraphicFramePr>
        <p:xfrm>
          <a:off x="0" y="506645"/>
          <a:ext cx="9144001" cy="5904366"/>
        </p:xfrm>
        <a:graphic>
          <a:graphicData uri="http://schemas.openxmlformats.org/drawingml/2006/table">
            <a:tbl>
              <a:tblPr firstRow="1" bandRow="1">
                <a:tableStyleId>{5C22544A-7EE6-4342-B048-85BDC9FD1C3A}</a:tableStyleId>
              </a:tblPr>
              <a:tblGrid>
                <a:gridCol w="3521122">
                  <a:extLst>
                    <a:ext uri="{9D8B030D-6E8A-4147-A177-3AD203B41FA5}">
                      <a16:colId xmlns:a16="http://schemas.microsoft.com/office/drawing/2014/main" val="20000"/>
                    </a:ext>
                  </a:extLst>
                </a:gridCol>
                <a:gridCol w="5622879">
                  <a:extLst>
                    <a:ext uri="{9D8B030D-6E8A-4147-A177-3AD203B41FA5}">
                      <a16:colId xmlns:a16="http://schemas.microsoft.com/office/drawing/2014/main" val="20001"/>
                    </a:ext>
                  </a:extLst>
                </a:gridCol>
              </a:tblGrid>
              <a:tr h="333532">
                <a:tc>
                  <a:txBody>
                    <a:bodyPr/>
                    <a:lstStyle/>
                    <a:p>
                      <a:r>
                        <a:rPr lang="nb-NO" sz="1300" b="1" dirty="0">
                          <a:solidFill>
                            <a:schemeClr val="bg1"/>
                          </a:solidFill>
                          <a:latin typeface="Calibri" panose="020F0502020204030204" pitchFamily="34" charset="0"/>
                        </a:rPr>
                        <a:t>TEMA</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tc>
                  <a:txBody>
                    <a:bodyPr/>
                    <a:lstStyle/>
                    <a:p>
                      <a:r>
                        <a:rPr lang="nb-NO" sz="1300" dirty="0">
                          <a:solidFill>
                            <a:schemeClr val="bg1"/>
                          </a:solidFill>
                          <a:latin typeface="Calibri" panose="020F0502020204030204" pitchFamily="34" charset="0"/>
                        </a:rPr>
                        <a:t>NOTATER</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313493">
                <a:tc>
                  <a:txBody>
                    <a:bodyPr/>
                    <a:lstStyle/>
                    <a:p>
                      <a:pPr marL="0" algn="l" defTabSz="457200" rtl="0" eaLnBrk="1" latinLnBrk="0" hangingPunct="1"/>
                      <a:r>
                        <a:rPr lang="nb-NO" sz="1200" b="1" kern="1200" dirty="0">
                          <a:solidFill>
                            <a:schemeClr val="accent6"/>
                          </a:solidFill>
                          <a:effectLst/>
                          <a:latin typeface="+mn-lt"/>
                          <a:ea typeface="+mn-ea"/>
                          <a:cs typeface="+mn-cs"/>
                        </a:rPr>
                        <a:t>Bakgrunn</a:t>
                      </a:r>
                    </a:p>
                    <a:p>
                      <a:pPr marL="0" algn="l" defTabSz="457200" rtl="0" eaLnBrk="1" latinLnBrk="0" hangingPunct="1"/>
                      <a:r>
                        <a:rPr lang="nb-NO" sz="1200" kern="1200" dirty="0">
                          <a:solidFill>
                            <a:schemeClr val="accent6"/>
                          </a:solidFill>
                          <a:effectLst/>
                          <a:latin typeface="+mn-lt"/>
                          <a:ea typeface="+mn-ea"/>
                          <a:cs typeface="+mn-cs"/>
                        </a:rPr>
                        <a:t>Erlend Blodfersk er relativt fersk som mellomleder. Han leder en liten seksjon på åtte medarbeidere. Ganske raskt etter at han har begynt, så kommer den erfarne tillitsvalgte Grete og mener at nå må Erlend få løftet medarbeider Petter fra seniorkonsulent til rådgiver. Grete har gitt beskjed til Petter at hun vil kjempe for hans sak. </a:t>
                      </a:r>
                    </a:p>
                    <a:p>
                      <a:pPr marL="0" algn="l" defTabSz="457200" rtl="0" eaLnBrk="1" latinLnBrk="0" hangingPunct="1"/>
                      <a:endParaRPr lang="nb-NO" sz="1200" kern="1200" dirty="0">
                        <a:solidFill>
                          <a:schemeClr val="accent6"/>
                        </a:solidFill>
                        <a:effectLst/>
                        <a:latin typeface="+mn-lt"/>
                        <a:ea typeface="+mn-ea"/>
                        <a:cs typeface="+mn-cs"/>
                      </a:endParaRPr>
                    </a:p>
                    <a:p>
                      <a:pPr marL="0" algn="l" defTabSz="457200" rtl="0" eaLnBrk="1" latinLnBrk="0" hangingPunct="1"/>
                      <a:r>
                        <a:rPr lang="nb-NO" sz="1200" kern="1200" dirty="0">
                          <a:solidFill>
                            <a:schemeClr val="accent6"/>
                          </a:solidFill>
                          <a:effectLst/>
                          <a:latin typeface="+mn-lt"/>
                          <a:ea typeface="+mn-ea"/>
                          <a:cs typeface="+mn-cs"/>
                        </a:rPr>
                        <a:t>Petter har på eget initiativ tatt en mastergrad de siste årene ved siden av jobb. Tillitsvalgt Grete mener at et slikt personlig initiativ og det kompetanseløftet det har gitt Petter, bør premieres med en endring i stillingskategori. </a:t>
                      </a:r>
                    </a:p>
                    <a:p>
                      <a:pPr marL="0" algn="l" defTabSz="457200" rtl="0" eaLnBrk="1" latinLnBrk="0" hangingPunct="1"/>
                      <a:r>
                        <a:rPr lang="nb-NO" sz="1200" kern="1200" dirty="0">
                          <a:solidFill>
                            <a:schemeClr val="accent6"/>
                          </a:solidFill>
                          <a:effectLst/>
                          <a:latin typeface="+mn-lt"/>
                          <a:ea typeface="+mn-ea"/>
                          <a:cs typeface="+mn-cs"/>
                        </a:rPr>
                        <a:t> </a:t>
                      </a:r>
                    </a:p>
                    <a:p>
                      <a:pPr marL="0" algn="l" defTabSz="457200" rtl="0" eaLnBrk="1" latinLnBrk="0" hangingPunct="1"/>
                      <a:r>
                        <a:rPr lang="nb-NO" sz="1200" b="1" kern="1200" dirty="0">
                          <a:solidFill>
                            <a:schemeClr val="accent6"/>
                          </a:solidFill>
                          <a:effectLst/>
                          <a:latin typeface="+mn-lt"/>
                          <a:ea typeface="+mn-ea"/>
                          <a:cs typeface="+mn-cs"/>
                        </a:rPr>
                        <a:t>Situasjonen</a:t>
                      </a:r>
                    </a:p>
                    <a:p>
                      <a:pPr marL="0" algn="l" defTabSz="457200" rtl="0" eaLnBrk="1" latinLnBrk="0" hangingPunct="1"/>
                      <a:r>
                        <a:rPr lang="nb-NO" sz="1200" kern="1200" dirty="0">
                          <a:solidFill>
                            <a:schemeClr val="accent6"/>
                          </a:solidFill>
                          <a:effectLst/>
                          <a:latin typeface="+mn-lt"/>
                          <a:ea typeface="+mn-ea"/>
                          <a:cs typeface="+mn-cs"/>
                        </a:rPr>
                        <a:t>Erlend synes det er fint at Petter på egen hånd har investert tid og ressurser i egen kompetanseutvikling. Samtidig kan ikke Erlend se at det er noe behov for den kompetanseutviklingen som Petter har tatt, med tanke på de oppgaver og ansvar som ligger i stillingen til Petter, og heller ikke når det gjelder seksjonens øvrige oppgaver, mål og roller. Det er også uklart for Erlend om det kan være behov for Petter og hans nye kompetanse andre steder i organisasjonen. Erlend synes dette er litt vanskelig, og vil helst ikke ødelegge motivasjonen til Petter. </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nb-NO" sz="1100" b="1" kern="1200" dirty="0">
                          <a:solidFill>
                            <a:schemeClr val="accent6"/>
                          </a:solidFill>
                          <a:latin typeface="Calibri" panose="020F0502020204030204" pitchFamily="34" charset="0"/>
                          <a:ea typeface="+mn-ea"/>
                          <a:cs typeface="+mn-cs"/>
                        </a:rPr>
                        <a:t>Tenk</a:t>
                      </a:r>
                      <a:r>
                        <a:rPr lang="nb-NO" sz="1100" b="1" kern="1200" baseline="0" dirty="0">
                          <a:solidFill>
                            <a:schemeClr val="accent6"/>
                          </a:solidFill>
                          <a:latin typeface="Calibri" panose="020F0502020204030204" pitchFamily="34" charset="0"/>
                          <a:ea typeface="+mn-ea"/>
                          <a:cs typeface="+mn-cs"/>
                        </a:rPr>
                        <a:t> individuelt og ta egne notater: </a:t>
                      </a:r>
                    </a:p>
                    <a:p>
                      <a:pPr marL="171450" indent="-171450">
                        <a:buFontTx/>
                        <a:buChar char="-"/>
                      </a:pPr>
                      <a:r>
                        <a:rPr lang="nb-NO" sz="1100" dirty="0">
                          <a:solidFill>
                            <a:schemeClr val="accent6"/>
                          </a:solidFill>
                          <a:latin typeface="Calibri" panose="020F0502020204030204" pitchFamily="34" charset="0"/>
                        </a:rPr>
                        <a:t>Vet</a:t>
                      </a:r>
                      <a:r>
                        <a:rPr lang="nb-NO" sz="1100" baseline="0" dirty="0">
                          <a:solidFill>
                            <a:schemeClr val="accent6"/>
                          </a:solidFill>
                          <a:latin typeface="Calibri" panose="020F0502020204030204" pitchFamily="34" charset="0"/>
                        </a:rPr>
                        <a:t> du hva </a:t>
                      </a:r>
                      <a:r>
                        <a:rPr lang="nb-NO" sz="1100" kern="1200" baseline="0" dirty="0">
                          <a:solidFill>
                            <a:schemeClr val="accent6"/>
                          </a:solidFill>
                          <a:latin typeface="Calibri" panose="020F0502020204030204" pitchFamily="34" charset="0"/>
                          <a:ea typeface="+mn-ea"/>
                          <a:cs typeface="+mn-cs"/>
                        </a:rPr>
                        <a:t>regelverket sier angående å endre stillingskategori? </a:t>
                      </a:r>
                    </a:p>
                    <a:p>
                      <a:pPr marL="171450" indent="-171450">
                        <a:buFontTx/>
                        <a:buChar char="-"/>
                      </a:pPr>
                      <a:r>
                        <a:rPr lang="nb-NO" sz="1100" kern="1200" baseline="0" dirty="0">
                          <a:solidFill>
                            <a:schemeClr val="accent6"/>
                          </a:solidFill>
                          <a:latin typeface="Calibri" panose="020F0502020204030204" pitchFamily="34" charset="0"/>
                          <a:ea typeface="+mn-ea"/>
                          <a:cs typeface="+mn-cs"/>
                        </a:rPr>
                        <a:t>Hva kan være smart å gjøre for Erlend i denne diskusjonen? </a:t>
                      </a:r>
                    </a:p>
                    <a:p>
                      <a:pPr marL="0" indent="0">
                        <a:buFontTx/>
                        <a:buNone/>
                      </a:pPr>
                      <a:endParaRPr lang="nb-NO" sz="1100" baseline="0" dirty="0">
                        <a:solidFill>
                          <a:schemeClr val="accent6"/>
                        </a:solidFill>
                        <a:latin typeface="Calibri" panose="020F0502020204030204" pitchFamily="34" charset="0"/>
                      </a:endParaRPr>
                    </a:p>
                    <a:p>
                      <a:pPr marL="0" indent="0">
                        <a:buFontTx/>
                        <a:buNone/>
                      </a:pPr>
                      <a:r>
                        <a:rPr lang="nb-NO" sz="1100" baseline="0" dirty="0">
                          <a:solidFill>
                            <a:schemeClr val="accent6"/>
                          </a:solidFill>
                          <a:latin typeface="Calibri" panose="020F0502020204030204" pitchFamily="34" charset="0"/>
                        </a:rPr>
                        <a:t>Stikkord: </a:t>
                      </a:r>
                    </a:p>
                    <a:p>
                      <a:pPr marL="171450" indent="-171450">
                        <a:buFont typeface="Arial" panose="020B0604020202020204" pitchFamily="34" charset="0"/>
                        <a:buChar char="•"/>
                      </a:pPr>
                      <a:r>
                        <a:rPr lang="nb-NO" sz="1100" baseline="0" dirty="0">
                          <a:solidFill>
                            <a:schemeClr val="accent6"/>
                          </a:solidFill>
                          <a:latin typeface="Calibri" panose="020F0502020204030204" pitchFamily="34" charset="0"/>
                        </a:rPr>
                        <a:t>HTA 2.5.2 og 2.5.3</a:t>
                      </a:r>
                    </a:p>
                    <a:p>
                      <a:pPr marL="171450" indent="-171450" algn="l" defTabSz="457200" rtl="0" eaLnBrk="1" latinLnBrk="0" hangingPunct="1">
                        <a:buFont typeface="Arial" panose="020B0604020202020204" pitchFamily="34" charset="0"/>
                        <a:buChar char="•"/>
                      </a:pPr>
                      <a:r>
                        <a:rPr lang="nb-NO" sz="1100" b="0" kern="1200" dirty="0">
                          <a:solidFill>
                            <a:schemeClr val="accent6"/>
                          </a:solidFill>
                          <a:latin typeface="Calibri" panose="020F0502020204030204" pitchFamily="34" charset="0"/>
                          <a:ea typeface="+mn-ea"/>
                          <a:cs typeface="+mn-cs"/>
                        </a:rPr>
                        <a:t>Leders handlingsrom </a:t>
                      </a:r>
                    </a:p>
                    <a:p>
                      <a:pPr marL="171450" indent="-171450" algn="l" defTabSz="457200" rtl="0" eaLnBrk="1" latinLnBrk="0" hangingPunct="1">
                        <a:buFont typeface="Arial" panose="020B0604020202020204" pitchFamily="34" charset="0"/>
                        <a:buChar char="•"/>
                      </a:pPr>
                      <a:r>
                        <a:rPr lang="nb-NO" sz="1100" b="0" kern="1200" dirty="0">
                          <a:solidFill>
                            <a:schemeClr val="accent6"/>
                          </a:solidFill>
                          <a:latin typeface="Calibri" panose="020F0502020204030204" pitchFamily="34" charset="0"/>
                          <a:ea typeface="+mn-ea"/>
                          <a:cs typeface="+mn-cs"/>
                        </a:rPr>
                        <a:t>De tillitsvalgtes rolle  </a:t>
                      </a:r>
                    </a:p>
                    <a:p>
                      <a:pPr marL="171450" indent="-171450" algn="l" defTabSz="457200" rtl="0" eaLnBrk="1" latinLnBrk="0" hangingPunct="1">
                        <a:buFont typeface="Arial" panose="020B0604020202020204" pitchFamily="34" charset="0"/>
                        <a:buChar char="•"/>
                      </a:pPr>
                      <a:r>
                        <a:rPr lang="nb-NO" sz="1100" b="0" kern="1200" dirty="0">
                          <a:solidFill>
                            <a:schemeClr val="accent6"/>
                          </a:solidFill>
                          <a:latin typeface="Calibri" panose="020F0502020204030204" pitchFamily="34" charset="0"/>
                          <a:ea typeface="+mn-ea"/>
                          <a:cs typeface="+mn-cs"/>
                        </a:rPr>
                        <a:t>Medarbeiderutvikling i staten</a:t>
                      </a:r>
                    </a:p>
                    <a:p>
                      <a:pPr marL="171450" indent="-171450" algn="l" defTabSz="457200" rtl="0" eaLnBrk="1" latinLnBrk="0" hangingPunct="1">
                        <a:buFont typeface="Arial" panose="020B0604020202020204" pitchFamily="34" charset="0"/>
                        <a:buChar char="•"/>
                      </a:pPr>
                      <a:r>
                        <a:rPr lang="nb-NO" sz="1100" b="0" kern="1200" dirty="0">
                          <a:solidFill>
                            <a:schemeClr val="accent6"/>
                          </a:solidFill>
                          <a:latin typeface="Calibri" panose="020F0502020204030204" pitchFamily="34" charset="0"/>
                          <a:ea typeface="+mn-ea"/>
                          <a:cs typeface="+mn-cs"/>
                        </a:rPr>
                        <a:t>Individuell og kollektiv kompetanseutvikling</a:t>
                      </a:r>
                    </a:p>
                    <a:p>
                      <a:pPr marL="0" indent="0">
                        <a:buFontTx/>
                        <a:buNone/>
                      </a:pPr>
                      <a:endParaRPr lang="nb-NO" sz="1100" b="0" kern="1200" baseline="0" dirty="0">
                        <a:solidFill>
                          <a:schemeClr val="accent6"/>
                        </a:solidFill>
                        <a:latin typeface="Calibri" panose="020F0502020204030204" pitchFamily="34" charset="0"/>
                        <a:ea typeface="+mn-ea"/>
                        <a:cs typeface="+mn-cs"/>
                      </a:endParaRPr>
                    </a:p>
                    <a:p>
                      <a:endParaRPr lang="nb-NO" sz="1100" dirty="0">
                        <a:solidFill>
                          <a:schemeClr val="accent6"/>
                        </a:solidFill>
                        <a:latin typeface="Calibri" panose="020F0502020204030204" pitchFamily="34" charset="0"/>
                      </a:endParaRPr>
                    </a:p>
                    <a:p>
                      <a:endParaRPr lang="nb-NO" sz="1100" dirty="0">
                        <a:solidFill>
                          <a:schemeClr val="accent6"/>
                        </a:solidFill>
                        <a:latin typeface="Calibri" panose="020F0502020204030204" pitchFamily="34" charset="0"/>
                      </a:endParaRPr>
                    </a:p>
                    <a:p>
                      <a:endParaRPr lang="nb-NO" sz="1100" dirty="0">
                        <a:solidFill>
                          <a:schemeClr val="accent6"/>
                        </a:solidFill>
                        <a:latin typeface="Calibri" panose="020F0502020204030204" pitchFamily="34" charset="0"/>
                      </a:endParaRPr>
                    </a:p>
                    <a:p>
                      <a:endParaRPr lang="nb-NO" sz="1100" dirty="0">
                        <a:solidFill>
                          <a:schemeClr val="accent6"/>
                        </a:solidFill>
                        <a:latin typeface="Calibri" panose="020F0502020204030204" pitchFamily="34" charset="0"/>
                      </a:endParaRPr>
                    </a:p>
                    <a:p>
                      <a:endParaRPr lang="nb-NO" sz="1100" dirty="0">
                        <a:solidFill>
                          <a:schemeClr val="accent6"/>
                        </a:solidFill>
                        <a:latin typeface="Calibri" panose="020F0502020204030204" pitchFamily="34" charset="0"/>
                      </a:endParaRPr>
                    </a:p>
                    <a:p>
                      <a:endParaRPr lang="nb-NO" sz="1100" dirty="0">
                        <a:solidFill>
                          <a:schemeClr val="accent6"/>
                        </a:solidFill>
                        <a:latin typeface="Calibri" panose="020F0502020204030204" pitchFamily="34" charset="0"/>
                      </a:endParaRPr>
                    </a:p>
                    <a:p>
                      <a:endParaRPr lang="nb-NO" sz="1100" dirty="0">
                        <a:solidFill>
                          <a:schemeClr val="accent6"/>
                        </a:solidFill>
                        <a:latin typeface="Calibri" panose="020F0502020204030204" pitchFamily="34" charset="0"/>
                      </a:endParaRPr>
                    </a:p>
                    <a:p>
                      <a:r>
                        <a:rPr lang="nb-NO" sz="1100" b="1" dirty="0">
                          <a:solidFill>
                            <a:schemeClr val="accent6"/>
                          </a:solidFill>
                          <a:latin typeface="Calibri" panose="020F0502020204030204" pitchFamily="34" charset="0"/>
                        </a:rPr>
                        <a:t>Gruppediskusjon</a:t>
                      </a:r>
                      <a:r>
                        <a:rPr lang="nb-NO" sz="1100" b="1" baseline="0" dirty="0">
                          <a:solidFill>
                            <a:schemeClr val="accent6"/>
                          </a:solidFill>
                          <a:latin typeface="Calibri" panose="020F0502020204030204" pitchFamily="34" charset="0"/>
                        </a:rPr>
                        <a:t>: </a:t>
                      </a:r>
                    </a:p>
                    <a:p>
                      <a:r>
                        <a:rPr lang="nb-NO" sz="1100" b="1" baseline="0" dirty="0">
                          <a:solidFill>
                            <a:schemeClr val="accent6"/>
                          </a:solidFill>
                          <a:latin typeface="Calibri" panose="020F0502020204030204" pitchFamily="34" charset="0"/>
                        </a:rPr>
                        <a:t>Ta en bordet rundt og forsøk å bli enig om: </a:t>
                      </a:r>
                    </a:p>
                    <a:p>
                      <a:pPr marL="171450" indent="-171450">
                        <a:buFont typeface="Arial" panose="020B0604020202020204" pitchFamily="34" charset="0"/>
                        <a:buChar char="•"/>
                      </a:pPr>
                      <a:r>
                        <a:rPr lang="nb-NO" sz="1100" b="0" kern="1200" baseline="0" dirty="0">
                          <a:solidFill>
                            <a:schemeClr val="accent6"/>
                          </a:solidFill>
                          <a:latin typeface="Calibri" panose="020F0502020204030204" pitchFamily="34" charset="0"/>
                          <a:ea typeface="+mn-ea"/>
                          <a:cs typeface="+mn-cs"/>
                        </a:rPr>
                        <a:t>På hvilket </a:t>
                      </a:r>
                      <a:r>
                        <a:rPr lang="nb-NO" sz="1100" b="0" kern="1200" dirty="0">
                          <a:solidFill>
                            <a:schemeClr val="accent6"/>
                          </a:solidFill>
                          <a:latin typeface="Calibri" panose="020F0502020204030204" pitchFamily="34" charset="0"/>
                          <a:ea typeface="+mn-ea"/>
                          <a:cs typeface="+mn-cs"/>
                        </a:rPr>
                        <a:t>grunnlag kan Grete hevde at Petter bør løftes i stillingskategori? </a:t>
                      </a:r>
                    </a:p>
                    <a:p>
                      <a:pPr marL="171450" indent="-171450">
                        <a:buFont typeface="Arial" panose="020B0604020202020204" pitchFamily="34" charset="0"/>
                        <a:buChar char="•"/>
                      </a:pPr>
                      <a:r>
                        <a:rPr lang="nb-NO" sz="1100" b="0" kern="1200" dirty="0">
                          <a:solidFill>
                            <a:schemeClr val="accent6"/>
                          </a:solidFill>
                          <a:latin typeface="Calibri" panose="020F0502020204030204" pitchFamily="34" charset="0"/>
                          <a:ea typeface="+mn-ea"/>
                          <a:cs typeface="+mn-cs"/>
                        </a:rPr>
                        <a:t>Hvilke alternativer har Erlend som leder i denne situasjonen?</a:t>
                      </a:r>
                    </a:p>
                    <a:p>
                      <a:pPr marL="171450" indent="-171450">
                        <a:buFont typeface="Arial" panose="020B0604020202020204" pitchFamily="34" charset="0"/>
                        <a:buChar char="•"/>
                      </a:pPr>
                      <a:r>
                        <a:rPr lang="nb-NO" sz="1100" b="0" kern="1200" dirty="0">
                          <a:solidFill>
                            <a:schemeClr val="accent6"/>
                          </a:solidFill>
                          <a:latin typeface="Calibri" panose="020F0502020204030204" pitchFamily="34" charset="0"/>
                          <a:ea typeface="+mn-ea"/>
                          <a:cs typeface="+mn-cs"/>
                        </a:rPr>
                        <a:t>Hva bør Erlend  gjøre overfor Grete og overfor Petter? </a:t>
                      </a:r>
                    </a:p>
                  </a:txBody>
                  <a:tcPr marL="84432" marR="84432" marT="42217" marB="4221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6608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569494" y="1187356"/>
            <a:ext cx="5923128" cy="2838734"/>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nb-NO" sz="3200" dirty="0">
                <a:solidFill>
                  <a:schemeClr val="bg1"/>
                </a:solidFill>
                <a:latin typeface="Calibri" panose="020F0502020204030204" pitchFamily="34" charset="0"/>
              </a:rPr>
              <a:t>På hvilket grunnlag kan Grete hevde at Petter bør løftes i stillingskategori? </a:t>
            </a:r>
          </a:p>
          <a:p>
            <a:r>
              <a:rPr lang="nb-NO" sz="3200" dirty="0">
                <a:solidFill>
                  <a:schemeClr val="bg1"/>
                </a:solidFill>
                <a:latin typeface="Calibri" panose="020F0502020204030204" pitchFamily="34" charset="0"/>
              </a:rPr>
              <a:t>Hvilke alternativer har Erlend som leder i denne situasjonen?</a:t>
            </a:r>
          </a:p>
        </p:txBody>
      </p:sp>
    </p:spTree>
    <p:extLst>
      <p:ext uri="{BB962C8B-B14F-4D97-AF65-F5344CB8AC3E}">
        <p14:creationId xmlns:p14="http://schemas.microsoft.com/office/powerpoint/2010/main" val="315337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569494" y="1187356"/>
            <a:ext cx="5923128" cy="2838734"/>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nb-NO" sz="3200" dirty="0">
                <a:solidFill>
                  <a:schemeClr val="bg1"/>
                </a:solidFill>
                <a:latin typeface="Calibri" panose="020F0502020204030204" pitchFamily="34" charset="0"/>
              </a:rPr>
              <a:t>Hvilke alternativer har Erlend som leder i denne situasjonen?</a:t>
            </a:r>
          </a:p>
        </p:txBody>
      </p:sp>
    </p:spTree>
    <p:extLst>
      <p:ext uri="{BB962C8B-B14F-4D97-AF65-F5344CB8AC3E}">
        <p14:creationId xmlns:p14="http://schemas.microsoft.com/office/powerpoint/2010/main" val="95362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eforklaring formet som et avrundet rektangel 3"/>
          <p:cNvSpPr/>
          <p:nvPr/>
        </p:nvSpPr>
        <p:spPr>
          <a:xfrm>
            <a:off x="1569494" y="1187356"/>
            <a:ext cx="5923128" cy="2838734"/>
          </a:xfrm>
          <a:prstGeom prst="wedgeRound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nb-NO" sz="3200" dirty="0">
                <a:solidFill>
                  <a:schemeClr val="bg1"/>
                </a:solidFill>
                <a:latin typeface="Calibri" panose="020F0502020204030204" pitchFamily="34" charset="0"/>
              </a:rPr>
              <a:t>Hva bør Erlend  gjøre overfor Grete og overfor Petter? </a:t>
            </a:r>
          </a:p>
        </p:txBody>
      </p:sp>
    </p:spTree>
    <p:extLst>
      <p:ext uri="{BB962C8B-B14F-4D97-AF65-F5344CB8AC3E}">
        <p14:creationId xmlns:p14="http://schemas.microsoft.com/office/powerpoint/2010/main" val="387242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3426" y="192750"/>
            <a:ext cx="8229600" cy="557875"/>
          </a:xfrm>
        </p:spPr>
        <p:txBody>
          <a:bodyPr>
            <a:noAutofit/>
          </a:bodyPr>
          <a:lstStyle/>
          <a:p>
            <a:r>
              <a:rPr lang="nb-NO" sz="2000" b="1" dirty="0"/>
              <a:t>Dilemma: Ønske om endring av stillingskategori</a:t>
            </a:r>
            <a:br>
              <a:rPr lang="nb-NO" sz="2000" b="1" dirty="0"/>
            </a:br>
            <a:r>
              <a:rPr lang="nb-NO" sz="1600" b="1" dirty="0"/>
              <a:t>(tips til prosessleder) </a:t>
            </a:r>
            <a:br>
              <a:rPr lang="nb-NO" sz="2400" b="1" dirty="0"/>
            </a:br>
            <a:endParaRPr lang="en-US" sz="2400" dirty="0"/>
          </a:p>
        </p:txBody>
      </p:sp>
      <p:graphicFrame>
        <p:nvGraphicFramePr>
          <p:cNvPr id="4" name="Tabell 3"/>
          <p:cNvGraphicFramePr>
            <a:graphicFrameLocks noGrp="1"/>
          </p:cNvGraphicFramePr>
          <p:nvPr>
            <p:extLst>
              <p:ext uri="{D42A27DB-BD31-4B8C-83A1-F6EECF244321}">
                <p14:modId xmlns:p14="http://schemas.microsoft.com/office/powerpoint/2010/main" val="1910678772"/>
              </p:ext>
            </p:extLst>
          </p:nvPr>
        </p:nvGraphicFramePr>
        <p:xfrm>
          <a:off x="0" y="602179"/>
          <a:ext cx="9144001" cy="5904366"/>
        </p:xfrm>
        <a:graphic>
          <a:graphicData uri="http://schemas.openxmlformats.org/drawingml/2006/table">
            <a:tbl>
              <a:tblPr firstRow="1" bandRow="1">
                <a:tableStyleId>{5C22544A-7EE6-4342-B048-85BDC9FD1C3A}</a:tableStyleId>
              </a:tblPr>
              <a:tblGrid>
                <a:gridCol w="3521122">
                  <a:extLst>
                    <a:ext uri="{9D8B030D-6E8A-4147-A177-3AD203B41FA5}">
                      <a16:colId xmlns:a16="http://schemas.microsoft.com/office/drawing/2014/main" val="20000"/>
                    </a:ext>
                  </a:extLst>
                </a:gridCol>
                <a:gridCol w="5622879">
                  <a:extLst>
                    <a:ext uri="{9D8B030D-6E8A-4147-A177-3AD203B41FA5}">
                      <a16:colId xmlns:a16="http://schemas.microsoft.com/office/drawing/2014/main" val="20001"/>
                    </a:ext>
                  </a:extLst>
                </a:gridCol>
              </a:tblGrid>
              <a:tr h="333532">
                <a:tc>
                  <a:txBody>
                    <a:bodyPr/>
                    <a:lstStyle/>
                    <a:p>
                      <a:r>
                        <a:rPr lang="nb-NO" sz="1300" b="1" dirty="0">
                          <a:solidFill>
                            <a:schemeClr val="bg1"/>
                          </a:solidFill>
                          <a:latin typeface="Calibri" panose="020F0502020204030204" pitchFamily="34" charset="0"/>
                        </a:rPr>
                        <a:t>TEMA</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tc>
                  <a:txBody>
                    <a:bodyPr/>
                    <a:lstStyle/>
                    <a:p>
                      <a:r>
                        <a:rPr lang="nb-NO" sz="1300" dirty="0">
                          <a:solidFill>
                            <a:schemeClr val="bg1"/>
                          </a:solidFill>
                          <a:latin typeface="Calibri" panose="020F0502020204030204" pitchFamily="34" charset="0"/>
                        </a:rPr>
                        <a:t>NOTATER</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313493">
                <a:tc>
                  <a:txBody>
                    <a:bodyPr/>
                    <a:lstStyle/>
                    <a:p>
                      <a:pPr marL="0" algn="l" defTabSz="457200" rtl="0" eaLnBrk="1" latinLnBrk="0" hangingPunct="1"/>
                      <a:r>
                        <a:rPr lang="nb-NO" sz="1200" b="1" kern="1200" dirty="0">
                          <a:solidFill>
                            <a:schemeClr val="accent6"/>
                          </a:solidFill>
                          <a:effectLst/>
                          <a:latin typeface="+mn-lt"/>
                          <a:ea typeface="+mn-ea"/>
                          <a:cs typeface="+mn-cs"/>
                        </a:rPr>
                        <a:t>Bakgrunn</a:t>
                      </a:r>
                    </a:p>
                    <a:p>
                      <a:pPr marL="0" algn="l" defTabSz="457200" rtl="0" eaLnBrk="1" latinLnBrk="0" hangingPunct="1"/>
                      <a:r>
                        <a:rPr lang="nb-NO" sz="1200" kern="1200" dirty="0">
                          <a:solidFill>
                            <a:schemeClr val="accent6"/>
                          </a:solidFill>
                          <a:effectLst/>
                          <a:latin typeface="+mn-lt"/>
                          <a:ea typeface="+mn-ea"/>
                          <a:cs typeface="+mn-cs"/>
                        </a:rPr>
                        <a:t>Erlend Blodfersk er relativt fersk som mellomleder. Han leder en liten seksjon på åtte medarbeidere. Ganske raskt etter at han har begynt, så kommer den erfarne tillitsvalgte Grete og mener at nå må Erlend få løftet medarbeider Petter fra seniorkonsulent til rådgiver. Grete har gitt beskjed til Petter at hun vil kjempe for hans sak. </a:t>
                      </a:r>
                    </a:p>
                    <a:p>
                      <a:pPr marL="0" algn="l" defTabSz="457200" rtl="0" eaLnBrk="1" latinLnBrk="0" hangingPunct="1"/>
                      <a:endParaRPr lang="nb-NO" sz="1200" kern="1200" dirty="0">
                        <a:solidFill>
                          <a:schemeClr val="accent6"/>
                        </a:solidFill>
                        <a:effectLst/>
                        <a:latin typeface="+mn-lt"/>
                        <a:ea typeface="+mn-ea"/>
                        <a:cs typeface="+mn-cs"/>
                      </a:endParaRPr>
                    </a:p>
                    <a:p>
                      <a:pPr marL="0" algn="l" defTabSz="457200" rtl="0" eaLnBrk="1" latinLnBrk="0" hangingPunct="1"/>
                      <a:r>
                        <a:rPr lang="nb-NO" sz="1200" kern="1200" dirty="0">
                          <a:solidFill>
                            <a:schemeClr val="accent6"/>
                          </a:solidFill>
                          <a:effectLst/>
                          <a:latin typeface="+mn-lt"/>
                          <a:ea typeface="+mn-ea"/>
                          <a:cs typeface="+mn-cs"/>
                        </a:rPr>
                        <a:t>Petter har på eget initiativ tatt en mastergrad de siste årene ved siden av jobb. Tillitsvalgt Grete mener at et slikt personlig initiativ og det kompetanseløftet det har gitt Petter, bør premieres med en endring i stillingskategori. </a:t>
                      </a:r>
                    </a:p>
                    <a:p>
                      <a:pPr marL="0" algn="l" defTabSz="457200" rtl="0" eaLnBrk="1" latinLnBrk="0" hangingPunct="1"/>
                      <a:r>
                        <a:rPr lang="nb-NO" sz="1200" kern="1200" dirty="0">
                          <a:solidFill>
                            <a:schemeClr val="accent6"/>
                          </a:solidFill>
                          <a:effectLst/>
                          <a:latin typeface="+mn-lt"/>
                          <a:ea typeface="+mn-ea"/>
                          <a:cs typeface="+mn-cs"/>
                        </a:rPr>
                        <a:t> </a:t>
                      </a:r>
                    </a:p>
                    <a:p>
                      <a:pPr marL="0" algn="l" defTabSz="457200" rtl="0" eaLnBrk="1" latinLnBrk="0" hangingPunct="1"/>
                      <a:r>
                        <a:rPr lang="nb-NO" sz="1200" b="1" kern="1200" dirty="0">
                          <a:solidFill>
                            <a:schemeClr val="accent6"/>
                          </a:solidFill>
                          <a:effectLst/>
                          <a:latin typeface="+mn-lt"/>
                          <a:ea typeface="+mn-ea"/>
                          <a:cs typeface="+mn-cs"/>
                        </a:rPr>
                        <a:t>Situasjonen</a:t>
                      </a:r>
                    </a:p>
                    <a:p>
                      <a:pPr marL="0" algn="l" defTabSz="457200" rtl="0" eaLnBrk="1" latinLnBrk="0" hangingPunct="1"/>
                      <a:r>
                        <a:rPr lang="nb-NO" sz="1200" kern="1200" dirty="0">
                          <a:solidFill>
                            <a:schemeClr val="accent6"/>
                          </a:solidFill>
                          <a:effectLst/>
                          <a:latin typeface="+mn-lt"/>
                          <a:ea typeface="+mn-ea"/>
                          <a:cs typeface="+mn-cs"/>
                        </a:rPr>
                        <a:t>Erlend synes det er fint at Petter på egen hånd har investert tid og ressurser i egen kompetanseutvikling. Samtidig kan ikke Erlend se at det er noe behov for den kompetanseutviklingen som Petter har tatt, med tanke på de oppgaver og ansvar som ligger i stillingen til Petter, og heller ikke når det gjelder seksjonens øvrige oppgaver, mål og roller. Det er også uklart for Erlend om det kan være behov for Petter og hans nye kompetanse andre steder i organisasjonen. Erlend synes dette er litt vanskelig, og vil helst ikke ødelegge motivasjonen til Petter.</a:t>
                      </a:r>
                    </a:p>
                  </a:txBody>
                  <a:tcPr marL="84432" marR="84432" marT="42217" marB="4221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nb-NO" sz="1100" b="1" kern="1200" dirty="0">
                          <a:solidFill>
                            <a:schemeClr val="bg1">
                              <a:lumMod val="50000"/>
                            </a:schemeClr>
                          </a:solidFill>
                          <a:latin typeface="Calibri" panose="020F0502020204030204" pitchFamily="34" charset="0"/>
                          <a:ea typeface="+mn-ea"/>
                          <a:cs typeface="+mn-cs"/>
                        </a:rPr>
                        <a:t>Tips angående regelverk: </a:t>
                      </a:r>
                    </a:p>
                    <a:p>
                      <a:pPr marL="171450" indent="-171450" algn="l" defTabSz="457200" rtl="0" eaLnBrk="1" latinLnBrk="0" hangingPunct="1">
                        <a:buFont typeface="Arial" panose="020B0604020202020204" pitchFamily="34" charset="0"/>
                        <a:buChar char="•"/>
                      </a:pPr>
                      <a:r>
                        <a:rPr lang="nb-NO" sz="1100" b="0" kern="1200" baseline="0" dirty="0">
                          <a:solidFill>
                            <a:schemeClr val="bg1">
                              <a:lumMod val="50000"/>
                            </a:schemeClr>
                          </a:solidFill>
                          <a:latin typeface="Calibri" panose="020F0502020204030204" pitchFamily="34" charset="0"/>
                          <a:ea typeface="+mn-ea"/>
                          <a:cs typeface="+mn-cs"/>
                        </a:rPr>
                        <a:t>HTA: Ikke grunnlag for 2.5.3 med mindre det er fare for at Petter slutter. Vente til de årlige lokale lønnsforhandlingene.</a:t>
                      </a:r>
                    </a:p>
                    <a:p>
                      <a:pPr marL="171450" indent="-171450" algn="l" defTabSz="457200" rtl="0" eaLnBrk="1" latinLnBrk="0" hangingPunct="1">
                        <a:buFont typeface="Arial" panose="020B0604020202020204" pitchFamily="34" charset="0"/>
                        <a:buChar char="•"/>
                      </a:pPr>
                      <a:r>
                        <a:rPr lang="nb-NO" sz="1100" b="0" kern="1200" baseline="0" dirty="0">
                          <a:solidFill>
                            <a:schemeClr val="bg1">
                              <a:lumMod val="50000"/>
                            </a:schemeClr>
                          </a:solidFill>
                          <a:latin typeface="Calibri" panose="020F0502020204030204" pitchFamily="34" charset="0"/>
                          <a:ea typeface="+mn-ea"/>
                          <a:cs typeface="+mn-cs"/>
                        </a:rPr>
                        <a:t>Årlige lokale lønnsforhandlinger: HTA 2.5.1</a:t>
                      </a:r>
                    </a:p>
                    <a:p>
                      <a:pPr marL="171450" indent="-171450" algn="l" defTabSz="457200" rtl="0" eaLnBrk="1" latinLnBrk="0" hangingPunct="1">
                        <a:buFont typeface="Arial" panose="020B0604020202020204" pitchFamily="34" charset="0"/>
                        <a:buChar char="•"/>
                      </a:pPr>
                      <a:r>
                        <a:rPr lang="nb-NO" sz="1100" b="0" kern="1200" baseline="0" dirty="0">
                          <a:solidFill>
                            <a:schemeClr val="bg1">
                              <a:lumMod val="50000"/>
                            </a:schemeClr>
                          </a:solidFill>
                          <a:latin typeface="Calibri" panose="020F0502020204030204" pitchFamily="34" charset="0"/>
                          <a:ea typeface="+mn-ea"/>
                          <a:cs typeface="+mn-cs"/>
                        </a:rPr>
                        <a:t>Leders handlingsrom: Erlend velger sammen med ledelsen hvem som skal prioriteres.</a:t>
                      </a:r>
                    </a:p>
                    <a:p>
                      <a:pPr marL="171450" indent="-171450" algn="l" defTabSz="457200" rtl="0" eaLnBrk="1" latinLnBrk="0" hangingPunct="1">
                        <a:buFont typeface="Arial" panose="020B0604020202020204" pitchFamily="34" charset="0"/>
                        <a:buChar char="•"/>
                      </a:pPr>
                      <a:r>
                        <a:rPr lang="nb-NO" sz="1100" b="0" kern="1200" baseline="0" dirty="0">
                          <a:solidFill>
                            <a:schemeClr val="bg1">
                              <a:lumMod val="50000"/>
                            </a:schemeClr>
                          </a:solidFill>
                          <a:latin typeface="Calibri" panose="020F0502020204030204" pitchFamily="34" charset="0"/>
                          <a:ea typeface="+mn-ea"/>
                          <a:cs typeface="+mn-cs"/>
                        </a:rPr>
                        <a:t>De tillitsvalgtes rolle: Blir enige om hvem de vil prioritere.</a:t>
                      </a: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pPr marL="0" indent="0" algn="l" defTabSz="457200" rtl="0" eaLnBrk="1" latinLnBrk="0" hangingPunct="1">
                        <a:buFont typeface="Arial" panose="020B0604020202020204" pitchFamily="34" charset="0"/>
                        <a:buNone/>
                      </a:pPr>
                      <a:endParaRPr lang="nb-NO" sz="1100" b="1" kern="1200" dirty="0">
                        <a:solidFill>
                          <a:schemeClr val="bg1">
                            <a:lumMod val="50000"/>
                          </a:schemeClr>
                        </a:solidFill>
                        <a:latin typeface="Calibri" panose="020F0502020204030204" pitchFamily="34" charset="0"/>
                        <a:ea typeface="+mn-ea"/>
                        <a:cs typeface="+mn-cs"/>
                      </a:endParaRPr>
                    </a:p>
                    <a:p>
                      <a:r>
                        <a:rPr lang="nb-NO" sz="1100" b="1" dirty="0">
                          <a:solidFill>
                            <a:schemeClr val="bg1">
                              <a:lumMod val="50000"/>
                            </a:schemeClr>
                          </a:solidFill>
                          <a:latin typeface="Calibri" panose="020F0502020204030204" pitchFamily="34" charset="0"/>
                        </a:rPr>
                        <a:t>Tips angående samarbeid: </a:t>
                      </a:r>
                    </a:p>
                    <a:p>
                      <a:pPr marL="171450" indent="-171450">
                        <a:buFont typeface="Arial" panose="020B0604020202020204" pitchFamily="34" charset="0"/>
                        <a:buChar char="•"/>
                      </a:pPr>
                      <a:r>
                        <a:rPr lang="nb-NO" sz="1100" b="0" kern="1200" baseline="0" dirty="0">
                          <a:solidFill>
                            <a:schemeClr val="bg1">
                              <a:lumMod val="50000"/>
                            </a:schemeClr>
                          </a:solidFill>
                          <a:latin typeface="Calibri" panose="020F0502020204030204" pitchFamily="34" charset="0"/>
                          <a:ea typeface="+mn-ea"/>
                          <a:cs typeface="+mn-cs"/>
                        </a:rPr>
                        <a:t>Hva er leders handlingsrom, og finnes det andre måter å belønne Petter på?  </a:t>
                      </a:r>
                    </a:p>
                    <a:p>
                      <a:pPr marL="171450" indent="-171450">
                        <a:buFont typeface="Arial" panose="020B0604020202020204" pitchFamily="34" charset="0"/>
                        <a:buChar char="•"/>
                      </a:pPr>
                      <a:r>
                        <a:rPr lang="nb-NO" sz="1100" b="0" kern="1200" baseline="0" dirty="0">
                          <a:solidFill>
                            <a:schemeClr val="bg1">
                              <a:lumMod val="50000"/>
                            </a:schemeClr>
                          </a:solidFill>
                          <a:latin typeface="Calibri" panose="020F0502020204030204" pitchFamily="34" charset="0"/>
                          <a:ea typeface="+mn-ea"/>
                          <a:cs typeface="+mn-cs"/>
                        </a:rPr>
                        <a:t>Erlend bør uansett ta en prat med Petter for å utforske hva Petter har fått av kompetanse, og hvordan han tenker omkring sine egne mål og utvikling fremover, enten i den stillingen han har, i enheten, i organisasjonen, eventuelt også utenfor organisasjonen. </a:t>
                      </a:r>
                    </a:p>
                    <a:p>
                      <a:pPr marL="171450" indent="-171450">
                        <a:buFont typeface="Arial" panose="020B0604020202020204" pitchFamily="34" charset="0"/>
                        <a:buChar char="•"/>
                      </a:pPr>
                      <a:r>
                        <a:rPr lang="nb-NO" sz="1100" b="0" kern="1200" baseline="0" dirty="0">
                          <a:solidFill>
                            <a:schemeClr val="bg1">
                              <a:lumMod val="50000"/>
                            </a:schemeClr>
                          </a:solidFill>
                          <a:latin typeface="Calibri" panose="020F0502020204030204" pitchFamily="34" charset="0"/>
                          <a:ea typeface="+mn-ea"/>
                          <a:cs typeface="+mn-cs"/>
                        </a:rPr>
                        <a:t>Erlend må gi informasjon om hva som kreves for få å endret stillingskategori. </a:t>
                      </a:r>
                    </a:p>
                    <a:p>
                      <a:pPr marL="171450" indent="-171450">
                        <a:buFont typeface="Arial" panose="020B0604020202020204" pitchFamily="34" charset="0"/>
                        <a:buChar char="•"/>
                      </a:pPr>
                      <a:endParaRPr lang="nb-NO" sz="1100" dirty="0">
                        <a:solidFill>
                          <a:schemeClr val="bg1">
                            <a:lumMod val="50000"/>
                          </a:schemeClr>
                        </a:solidFill>
                        <a:latin typeface="Calibri" panose="020F0502020204030204" pitchFamily="34" charset="0"/>
                      </a:endParaRPr>
                    </a:p>
                  </a:txBody>
                  <a:tcPr marL="84432" marR="84432" marT="42217" marB="4221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368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42731697"/>
      </p:ext>
    </p:extLst>
  </p:cSld>
  <p:clrMapOvr>
    <a:masterClrMapping/>
  </p:clrMapOvr>
</p:sld>
</file>

<file path=ppt/theme/theme1.xml><?xml version="1.0" encoding="utf-8"?>
<a:theme xmlns:a="http://schemas.openxmlformats.org/drawingml/2006/main" name="Office Theme">
  <a:themeElements>
    <a:clrScheme name="Custom 2">
      <a:dk1>
        <a:srgbClr val="BB2F38"/>
      </a:dk1>
      <a:lt1>
        <a:srgbClr val="FFFFFF"/>
      </a:lt1>
      <a:dk2>
        <a:srgbClr val="E16C22"/>
      </a:dk2>
      <a:lt2>
        <a:srgbClr val="DDDEDD"/>
      </a:lt2>
      <a:accent1>
        <a:srgbClr val="BB2F38"/>
      </a:accent1>
      <a:accent2>
        <a:srgbClr val="F3B32B"/>
      </a:accent2>
      <a:accent3>
        <a:srgbClr val="DDDEDD"/>
      </a:accent3>
      <a:accent4>
        <a:srgbClr val="C0C1BF"/>
      </a:accent4>
      <a:accent5>
        <a:srgbClr val="8D8E8D"/>
      </a:accent5>
      <a:accent6>
        <a:srgbClr val="636463"/>
      </a:accent6>
      <a:hlink>
        <a:srgbClr val="05A5BB"/>
      </a:hlink>
      <a:folHlink>
        <a:srgbClr val="11A6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5">
      <a:dk1>
        <a:srgbClr val="FFFFFF"/>
      </a:dk1>
      <a:lt1>
        <a:srgbClr val="FFFFFF"/>
      </a:lt1>
      <a:dk2>
        <a:srgbClr val="E16C22"/>
      </a:dk2>
      <a:lt2>
        <a:srgbClr val="FFFFFF"/>
      </a:lt2>
      <a:accent1>
        <a:srgbClr val="BB2F38"/>
      </a:accent1>
      <a:accent2>
        <a:srgbClr val="F3B32B"/>
      </a:accent2>
      <a:accent3>
        <a:srgbClr val="DDDEDD"/>
      </a:accent3>
      <a:accent4>
        <a:srgbClr val="C0C1BF"/>
      </a:accent4>
      <a:accent5>
        <a:srgbClr val="8D8E8D"/>
      </a:accent5>
      <a:accent6>
        <a:srgbClr val="FFFFFF"/>
      </a:accent6>
      <a:hlink>
        <a:srgbClr val="05A5BB"/>
      </a:hlink>
      <a:folHlink>
        <a:srgbClr val="11A6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CC4C49B891784389D4BEEA187B7247" ma:contentTypeVersion="4" ma:contentTypeDescription="Opprett et nytt dokument." ma:contentTypeScope="" ma:versionID="8fa59eb4a9cf55623bf969b9a6163dc0">
  <xsd:schema xmlns:xsd="http://www.w3.org/2001/XMLSchema" xmlns:xs="http://www.w3.org/2001/XMLSchema" xmlns:p="http://schemas.microsoft.com/office/2006/metadata/properties" xmlns:ns1="http://schemas.microsoft.com/sharepoint/v3" xmlns:ns2="4c7c0a61-1e73-4cd6-8071-e4a1938b150a" targetNamespace="http://schemas.microsoft.com/office/2006/metadata/properties" ma:root="true" ma:fieldsID="48b51a09a221174db4dab51f18c56621" ns1:_="" ns2:_="">
    <xsd:import namespace="http://schemas.microsoft.com/sharepoint/v3"/>
    <xsd:import namespace="4c7c0a61-1e73-4cd6-8071-e4a1938b150a"/>
    <xsd:element name="properties">
      <xsd:complexType>
        <xsd:sequence>
          <xsd:element name="documentManagement">
            <xsd:complexType>
              <xsd:all>
                <xsd:element ref="ns2:SharedWithUsers" minOccurs="0"/>
                <xsd:element ref="ns1:IMAddres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Adresse for direktemeldinger"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c0a61-1e73-4cd6-8071-e4a1938b150a"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ash for deling av tips" ma:internalName="SharingHintHash" ma:readOnly="true">
      <xsd:simpleType>
        <xsd:restriction base="dms:Text"/>
      </xsd:simple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08C1593D-BF5E-46B9-B125-E576F3B5B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7c0a61-1e73-4cd6-8071-e4a1938b1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02ACCE-EFF4-4534-923C-44D419CED023}">
  <ds:schemaRefs>
    <ds:schemaRef ds:uri="http://schemas.microsoft.com/sharepoint/v3/contenttype/forms"/>
  </ds:schemaRefs>
</ds:datastoreItem>
</file>

<file path=customXml/itemProps3.xml><?xml version="1.0" encoding="utf-8"?>
<ds:datastoreItem xmlns:ds="http://schemas.openxmlformats.org/officeDocument/2006/customXml" ds:itemID="{53FCF2A9-8304-4A36-BB1E-6F04F848229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c7c0a61-1e73-4cd6-8071-e4a1938b15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1996</TotalTime>
  <Words>451</Words>
  <Application>Microsoft Office PowerPoint</Application>
  <PresentationFormat>Skjermfremvisning (4:3)</PresentationFormat>
  <Paragraphs>66</Paragraphs>
  <Slides>7</Slides>
  <Notes>0</Notes>
  <HiddenSlides>1</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7</vt:i4>
      </vt:variant>
    </vt:vector>
  </HeadingPairs>
  <TitlesOfParts>
    <vt:vector size="11" baseType="lpstr">
      <vt:lpstr>Arial</vt:lpstr>
      <vt:lpstr>Calibri</vt:lpstr>
      <vt:lpstr>Office Theme</vt:lpstr>
      <vt:lpstr>Custom Design</vt:lpstr>
      <vt:lpstr>Nettkurset i samarbeid og medbestemmelse</vt:lpstr>
      <vt:lpstr>Dilemma: Ønske om endring av stillingskategori  </vt:lpstr>
      <vt:lpstr>PowerPoint-presentasjon</vt:lpstr>
      <vt:lpstr>PowerPoint-presentasjon</vt:lpstr>
      <vt:lpstr>PowerPoint-presentasjon</vt:lpstr>
      <vt:lpstr>Dilemma: Ønske om endring av stillingskategori (tips til prosessleder)  </vt:lpstr>
      <vt:lpstr>PowerPoint-presentasjon</vt:lpstr>
    </vt:vector>
  </TitlesOfParts>
  <Company>NKF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Ness Turco</dc:creator>
  <cp:lastModifiedBy>Volen, Christina</cp:lastModifiedBy>
  <cp:revision>72</cp:revision>
  <dcterms:created xsi:type="dcterms:W3CDTF">2015-10-23T08:09:02Z</dcterms:created>
  <dcterms:modified xsi:type="dcterms:W3CDTF">2018-01-10T10:54:03Z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0x01010008CC4C49B891784389D4BEEA187B7247</vt:lpwstr>
  </property>
</Properties>
</file>