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5" r:id="rId5"/>
  </p:sldMasterIdLst>
  <p:notesMasterIdLst>
    <p:notesMasterId r:id="rId12"/>
  </p:notesMasterIdLst>
  <p:sldIdLst>
    <p:sldId id="281" r:id="rId6"/>
    <p:sldId id="265" r:id="rId7"/>
    <p:sldId id="273" r:id="rId8"/>
    <p:sldId id="274" r:id="rId9"/>
    <p:sldId id="266" r:id="rId10"/>
    <p:sldId id="28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97" autoAdjust="0"/>
    <p:restoredTop sz="94660"/>
  </p:normalViewPr>
  <p:slideViewPr>
    <p:cSldViewPr snapToGrid="0" snapToObjects="1">
      <p:cViewPr varScale="1">
        <p:scale>
          <a:sx n="96" d="100"/>
          <a:sy n="96" d="100"/>
        </p:scale>
        <p:origin x="859" y="8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FE785-3144-4710-B65E-6C3D703906B4}" type="datetimeFigureOut">
              <a:rPr lang="nb-NO" smtClean="0"/>
              <a:t>10.06.2016</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DB385-D7F8-4B1E-A8A8-90605C73E611}" type="slidenum">
              <a:rPr lang="nb-NO" smtClean="0"/>
              <a:t>‹#›</a:t>
            </a:fld>
            <a:endParaRPr lang="nb-NO"/>
          </a:p>
        </p:txBody>
      </p:sp>
    </p:spTree>
    <p:extLst>
      <p:ext uri="{BB962C8B-B14F-4D97-AF65-F5344CB8AC3E}">
        <p14:creationId xmlns:p14="http://schemas.microsoft.com/office/powerpoint/2010/main" val="289435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smtClean="0"/>
              <a:t>Klikk for å legge til tittel</a:t>
            </a:r>
            <a:endParaRPr lang="en-US" dirty="0"/>
          </a:p>
        </p:txBody>
      </p:sp>
      <p:sp>
        <p:nvSpPr>
          <p:cNvPr id="7" name="Text Placeholder 6"/>
          <p:cNvSpPr>
            <a:spLocks noGrp="1"/>
          </p:cNvSpPr>
          <p:nvPr>
            <p:ph type="body" sz="quarter" idx="13" hasCustomPrompt="1"/>
          </p:nvPr>
        </p:nvSpPr>
        <p:spPr>
          <a:xfrm>
            <a:off x="457200" y="1601347"/>
            <a:ext cx="4006850" cy="4251325"/>
          </a:xfrm>
        </p:spPr>
        <p:txBody>
          <a:bodyPr/>
          <a:lstStyle>
            <a:lvl1pPr>
              <a:defRPr baseline="0"/>
            </a:lvl1pPr>
            <a:lvl3pPr>
              <a:defRPr baseline="0"/>
            </a:lvl3pPr>
          </a:lstStyle>
          <a:p>
            <a:pPr lvl="0"/>
            <a:r>
              <a:rPr lang="nb-NO" dirty="0" smtClean="0"/>
              <a:t>Klikk for å redigere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US" dirty="0"/>
          </a:p>
        </p:txBody>
      </p:sp>
      <p:sp>
        <p:nvSpPr>
          <p:cNvPr id="9" name="Text Placeholder 8"/>
          <p:cNvSpPr>
            <a:spLocks noGrp="1"/>
          </p:cNvSpPr>
          <p:nvPr>
            <p:ph type="body" sz="quarter" idx="14" hasCustomPrompt="1"/>
          </p:nvPr>
        </p:nvSpPr>
        <p:spPr>
          <a:xfrm>
            <a:off x="4679950" y="1593504"/>
            <a:ext cx="4006850" cy="4251325"/>
          </a:xfrm>
        </p:spPr>
        <p:txBody>
          <a:bodyPr/>
          <a:lstStyle/>
          <a:p>
            <a:pPr lvl="0"/>
            <a:r>
              <a:rPr lang="nb-NO" dirty="0" smtClean="0"/>
              <a:t>Klikk for å redigere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US" dirty="0"/>
          </a:p>
        </p:txBody>
      </p:sp>
    </p:spTree>
    <p:extLst>
      <p:ext uri="{BB962C8B-B14F-4D97-AF65-F5344CB8AC3E}">
        <p14:creationId xmlns:p14="http://schemas.microsoft.com/office/powerpoint/2010/main" val="42607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smtClean="0"/>
              <a:t>Klikk for å legge til tittel</a:t>
            </a:r>
            <a:endParaRPr lang="en-US" dirty="0"/>
          </a:p>
        </p:txBody>
      </p:sp>
      <p:sp>
        <p:nvSpPr>
          <p:cNvPr id="7" name="Text Placeholder 6"/>
          <p:cNvSpPr>
            <a:spLocks noGrp="1"/>
          </p:cNvSpPr>
          <p:nvPr>
            <p:ph type="body" sz="quarter" idx="13" hasCustomPrompt="1"/>
          </p:nvPr>
        </p:nvSpPr>
        <p:spPr>
          <a:xfrm>
            <a:off x="457200" y="1601347"/>
            <a:ext cx="8229600" cy="4559300"/>
          </a:xfrm>
        </p:spPr>
        <p:txBody>
          <a:bodyPr/>
          <a:lstStyle>
            <a:lvl1pPr>
              <a:defRPr baseline="0"/>
            </a:lvl1pPr>
          </a:lstStyle>
          <a:p>
            <a:pPr lvl="0"/>
            <a:r>
              <a:rPr lang="nb-NO" dirty="0" smtClean="0"/>
              <a:t>Klikk for å redigere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US" dirty="0"/>
          </a:p>
        </p:txBody>
      </p:sp>
    </p:spTree>
    <p:extLst>
      <p:ext uri="{BB962C8B-B14F-4D97-AF65-F5344CB8AC3E}">
        <p14:creationId xmlns:p14="http://schemas.microsoft.com/office/powerpoint/2010/main" val="66583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to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smtClean="0"/>
              <a:t>Klikk for å legge til tekst/tittel</a:t>
            </a:r>
            <a:endParaRPr lang="en-US" dirty="0"/>
          </a:p>
        </p:txBody>
      </p:sp>
      <p:sp>
        <p:nvSpPr>
          <p:cNvPr id="9" name="Picture Placeholder 8"/>
          <p:cNvSpPr>
            <a:spLocks noGrp="1"/>
          </p:cNvSpPr>
          <p:nvPr>
            <p:ph type="pic" sz="quarter" idx="13" hasCustomPrompt="1"/>
          </p:nvPr>
        </p:nvSpPr>
        <p:spPr>
          <a:xfrm>
            <a:off x="457200" y="1602224"/>
            <a:ext cx="8229600" cy="4527550"/>
          </a:xfrm>
        </p:spPr>
        <p:txBody>
          <a:bodyPr anchor="ctr"/>
          <a:lstStyle>
            <a:lvl1pPr marL="0" indent="0" algn="ctr">
              <a:buNone/>
              <a:defRPr/>
            </a:lvl1pPr>
          </a:lstStyle>
          <a:p>
            <a:r>
              <a:rPr lang="en-US" dirty="0" smtClean="0"/>
              <a:t>Sett inn </a:t>
            </a:r>
            <a:r>
              <a:rPr lang="en-US" dirty="0" err="1" smtClean="0"/>
              <a:t>bilde</a:t>
            </a:r>
            <a:r>
              <a:rPr lang="en-US" dirty="0" smtClean="0"/>
              <a:t>/</a:t>
            </a:r>
            <a:r>
              <a:rPr lang="en-US" dirty="0" err="1" smtClean="0"/>
              <a:t>illustrasjon</a:t>
            </a:r>
            <a:endParaRPr lang="en-US" dirty="0"/>
          </a:p>
        </p:txBody>
      </p:sp>
    </p:spTree>
    <p:extLst>
      <p:ext uri="{BB962C8B-B14F-4D97-AF65-F5344CB8AC3E}">
        <p14:creationId xmlns:p14="http://schemas.microsoft.com/office/powerpoint/2010/main" val="322765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slide 2">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0"/>
            <a:ext cx="9144000" cy="6858000"/>
          </a:xfrm>
        </p:spPr>
        <p:txBody>
          <a:bodyPr anchor="ctr"/>
          <a:lstStyle>
            <a:lvl1pPr marL="0" indent="0" algn="ctr">
              <a:buNone/>
              <a:defRPr/>
            </a:lvl1pPr>
          </a:lstStyle>
          <a:p>
            <a:r>
              <a:rPr lang="en-US" dirty="0" smtClean="0"/>
              <a:t>Sett inn </a:t>
            </a:r>
            <a:r>
              <a:rPr lang="en-US" dirty="0" err="1" smtClean="0"/>
              <a:t>bilde</a:t>
            </a:r>
            <a:r>
              <a:rPr lang="en-US" dirty="0" smtClean="0"/>
              <a:t>/</a:t>
            </a:r>
            <a:r>
              <a:rPr lang="en-US" dirty="0" err="1" smtClean="0"/>
              <a:t>illustrasjon</a:t>
            </a:r>
            <a:endParaRPr lang="en-US" dirty="0"/>
          </a:p>
        </p:txBody>
      </p:sp>
    </p:spTree>
    <p:extLst>
      <p:ext uri="{BB962C8B-B14F-4D97-AF65-F5344CB8AC3E}">
        <p14:creationId xmlns:p14="http://schemas.microsoft.com/office/powerpoint/2010/main" val="375543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orsid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lgn="ctr">
              <a:defRPr baseline="0"/>
            </a:lvl1pPr>
          </a:lstStyle>
          <a:p>
            <a:r>
              <a:rPr lang="nb-NO" dirty="0" smtClean="0"/>
              <a:t>Klikk for å legge til tittel</a:t>
            </a:r>
            <a:endParaRPr lang="en-US" dirty="0"/>
          </a:p>
        </p:txBody>
      </p:sp>
      <p:sp>
        <p:nvSpPr>
          <p:cNvPr id="10" name="Text Placeholder 9"/>
          <p:cNvSpPr>
            <a:spLocks noGrp="1"/>
          </p:cNvSpPr>
          <p:nvPr>
            <p:ph type="body" sz="quarter" idx="10" hasCustomPrompt="1"/>
          </p:nvPr>
        </p:nvSpPr>
        <p:spPr>
          <a:xfrm>
            <a:off x="985687" y="1664463"/>
            <a:ext cx="7107256" cy="1277938"/>
          </a:xfrm>
        </p:spPr>
        <p:txBody>
          <a:bodyPr/>
          <a:lstStyle>
            <a:lvl1pPr marL="0" indent="0" algn="ctr">
              <a:buNone/>
              <a:defRPr>
                <a:solidFill>
                  <a:schemeClr val="bg1"/>
                </a:solidFill>
              </a:defRPr>
            </a:lvl1pPr>
          </a:lstStyle>
          <a:p>
            <a:pPr lvl="0"/>
            <a:r>
              <a:rPr lang="nb-NO" dirty="0" smtClean="0"/>
              <a:t>Klikk for å legge til undertittel</a:t>
            </a:r>
            <a:endParaRPr lang="en-US" dirty="0"/>
          </a:p>
        </p:txBody>
      </p:sp>
    </p:spTree>
    <p:extLst>
      <p:ext uri="{BB962C8B-B14F-4D97-AF65-F5344CB8AC3E}">
        <p14:creationId xmlns:p14="http://schemas.microsoft.com/office/powerpoint/2010/main" val="3875699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aksid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smtClean="0"/>
              <a:t>Klikk for å sette inn tekst</a:t>
            </a:r>
            <a:endParaRPr lang="en-US" dirty="0"/>
          </a:p>
        </p:txBody>
      </p:sp>
    </p:spTree>
    <p:extLst>
      <p:ext uri="{BB962C8B-B14F-4D97-AF65-F5344CB8AC3E}">
        <p14:creationId xmlns:p14="http://schemas.microsoft.com/office/powerpoint/2010/main" val="39670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lgn="ctr">
              <a:defRPr baseline="0"/>
            </a:lvl1pPr>
          </a:lstStyle>
          <a:p>
            <a:r>
              <a:rPr lang="nb-NO" dirty="0" smtClean="0"/>
              <a:t>Klikk for å legge til tittel</a:t>
            </a:r>
            <a:endParaRPr lang="en-US" dirty="0"/>
          </a:p>
        </p:txBody>
      </p:sp>
      <p:sp>
        <p:nvSpPr>
          <p:cNvPr id="10" name="Text Placeholder 9"/>
          <p:cNvSpPr>
            <a:spLocks noGrp="1"/>
          </p:cNvSpPr>
          <p:nvPr>
            <p:ph type="body" sz="quarter" idx="10" hasCustomPrompt="1"/>
          </p:nvPr>
        </p:nvSpPr>
        <p:spPr>
          <a:xfrm>
            <a:off x="985687" y="1664463"/>
            <a:ext cx="7107256" cy="1277938"/>
          </a:xfrm>
        </p:spPr>
        <p:txBody>
          <a:bodyPr/>
          <a:lstStyle>
            <a:lvl1pPr marL="0" indent="0" algn="ctr">
              <a:buNone/>
              <a:defRPr>
                <a:solidFill>
                  <a:schemeClr val="bg1"/>
                </a:solidFill>
              </a:defRPr>
            </a:lvl1pPr>
          </a:lstStyle>
          <a:p>
            <a:pPr lvl="0"/>
            <a:r>
              <a:rPr lang="nb-NO" dirty="0" smtClean="0"/>
              <a:t>Klikk for å legge til undertittel</a:t>
            </a:r>
            <a:endParaRPr lang="en-US" dirty="0"/>
          </a:p>
        </p:txBody>
      </p:sp>
    </p:spTree>
    <p:extLst>
      <p:ext uri="{BB962C8B-B14F-4D97-AF65-F5344CB8AC3E}">
        <p14:creationId xmlns:p14="http://schemas.microsoft.com/office/powerpoint/2010/main" val="275212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aksid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smtClean="0"/>
              <a:t>Klikk for å sette inn tekst</a:t>
            </a:r>
            <a:endParaRPr lang="en-US" dirty="0"/>
          </a:p>
        </p:txBody>
      </p:sp>
    </p:spTree>
    <p:extLst>
      <p:ext uri="{BB962C8B-B14F-4D97-AF65-F5344CB8AC3E}">
        <p14:creationId xmlns:p14="http://schemas.microsoft.com/office/powerpoint/2010/main" val="484807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legge til tittel</a:t>
            </a:r>
            <a:endParaRPr lang="en-US" dirty="0"/>
          </a:p>
        </p:txBody>
      </p:sp>
      <p:sp>
        <p:nvSpPr>
          <p:cNvPr id="3" name="Text Placeholder 2"/>
          <p:cNvSpPr>
            <a:spLocks noGrp="1"/>
          </p:cNvSpPr>
          <p:nvPr>
            <p:ph type="body" idx="1"/>
          </p:nvPr>
        </p:nvSpPr>
        <p:spPr>
          <a:xfrm>
            <a:off x="457200" y="1600200"/>
            <a:ext cx="8229600" cy="4418669"/>
          </a:xfrm>
          <a:prstGeom prst="rect">
            <a:avLst/>
          </a:prstGeom>
        </p:spPr>
        <p:txBody>
          <a:bodyPr vert="horz" lIns="91440" tIns="45720" rIns="91440" bIns="45720" rtlCol="0">
            <a:normAutofit/>
          </a:bodyPr>
          <a:lstStyle/>
          <a:p>
            <a:pPr lvl="0"/>
            <a:r>
              <a:rPr lang="nb-NO" dirty="0" smtClean="0"/>
              <a:t>Klikk for å redigere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571CF-C520-444F-A6CB-78C27508257F}" type="datetimeFigureOut">
              <a:rPr lang="en-US" smtClean="0"/>
              <a:t>6/10/2016</a:t>
            </a:fld>
            <a:endParaRPr lang="en-US"/>
          </a:p>
        </p:txBody>
      </p:sp>
    </p:spTree>
    <p:extLst>
      <p:ext uri="{BB962C8B-B14F-4D97-AF65-F5344CB8AC3E}">
        <p14:creationId xmlns:p14="http://schemas.microsoft.com/office/powerpoint/2010/main" val="283079513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8" r:id="rId5"/>
    <p:sldLayoutId id="2147483659" r:id="rId6"/>
  </p:sldLayoutIdLst>
  <p:txStyles>
    <p:titleStyle>
      <a:lvl1pPr algn="l" defTabSz="4572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2000" kern="1200" baseline="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smtClean="0"/>
              <a:t>Fifth </a:t>
            </a:r>
            <a:r>
              <a:rPr lang="nb-NO" dirty="0" err="1"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F3267-F6CD-D347-AA6D-2D7465EC4703}" type="datetimeFigureOut">
              <a:rPr lang="en-US" smtClean="0"/>
              <a:t>6/10/2016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8E771-05D4-044F-9EBC-83D8E832554C}" type="slidenum">
              <a:rPr lang="en-US" smtClean="0"/>
              <a:t>‹#›</a:t>
            </a:fld>
            <a:endParaRPr lang="en-US"/>
          </a:p>
        </p:txBody>
      </p:sp>
    </p:spTree>
    <p:extLst>
      <p:ext uri="{BB962C8B-B14F-4D97-AF65-F5344CB8AC3E}">
        <p14:creationId xmlns:p14="http://schemas.microsoft.com/office/powerpoint/2010/main" val="1744755637"/>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ctr" defTabSz="457200" rtl="0" eaLnBrk="1" latinLnBrk="0" hangingPunct="1">
        <a:spcBef>
          <a:spcPct val="0"/>
        </a:spcBef>
        <a:buNone/>
        <a:defRPr sz="4400" b="0"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424515" y="600641"/>
            <a:ext cx="8229600" cy="1143000"/>
          </a:xfrm>
        </p:spPr>
        <p:txBody>
          <a:bodyPr>
            <a:normAutofit fontScale="90000"/>
          </a:bodyPr>
          <a:lstStyle/>
          <a:p>
            <a:r>
              <a:rPr lang="nb-NO" dirty="0">
                <a:solidFill>
                  <a:schemeClr val="bg1"/>
                </a:solidFill>
              </a:rPr>
              <a:t>Nettkurset i samarbeid og medbestemmelse</a:t>
            </a:r>
            <a:br>
              <a:rPr lang="nb-NO" dirty="0">
                <a:solidFill>
                  <a:schemeClr val="bg1"/>
                </a:solidFill>
              </a:rPr>
            </a:br>
            <a:endParaRPr lang="nb-NO" dirty="0">
              <a:solidFill>
                <a:schemeClr val="bg1"/>
              </a:solidFill>
            </a:endParaRPr>
          </a:p>
        </p:txBody>
      </p:sp>
      <p:sp>
        <p:nvSpPr>
          <p:cNvPr id="5" name="Plassholder for tekst 4"/>
          <p:cNvSpPr>
            <a:spLocks noGrp="1"/>
          </p:cNvSpPr>
          <p:nvPr>
            <p:ph type="body" sz="quarter" idx="10"/>
          </p:nvPr>
        </p:nvSpPr>
        <p:spPr>
          <a:xfrm>
            <a:off x="922077" y="3262675"/>
            <a:ext cx="7107256" cy="1277938"/>
          </a:xfrm>
        </p:spPr>
        <p:txBody>
          <a:bodyPr>
            <a:normAutofit fontScale="62500" lnSpcReduction="20000"/>
          </a:bodyPr>
          <a:lstStyle/>
          <a:p>
            <a:r>
              <a:rPr lang="nb-NO" sz="4300" b="1" dirty="0">
                <a:latin typeface="Arial"/>
                <a:cs typeface="Arial"/>
              </a:rPr>
              <a:t>Dilemma: Omstillingsprosess – fra god start til dårlig </a:t>
            </a:r>
            <a:r>
              <a:rPr lang="nb-NO" sz="4300" b="1" dirty="0" smtClean="0">
                <a:latin typeface="Arial"/>
                <a:cs typeface="Arial"/>
              </a:rPr>
              <a:t>gjennomføring </a:t>
            </a:r>
            <a:r>
              <a:rPr lang="nb-NO" sz="3600" b="1" dirty="0"/>
              <a:t/>
            </a:r>
            <a:br>
              <a:rPr lang="nb-NO" sz="3600" b="1" dirty="0"/>
            </a:br>
            <a:r>
              <a:rPr lang="nb-NO" sz="3600" b="1" dirty="0"/>
              <a:t/>
            </a:r>
            <a:br>
              <a:rPr lang="nb-NO" sz="3600" b="1" dirty="0"/>
            </a:br>
            <a:endParaRPr lang="nb-NO" dirty="0"/>
          </a:p>
        </p:txBody>
      </p:sp>
    </p:spTree>
    <p:extLst>
      <p:ext uri="{BB962C8B-B14F-4D97-AF65-F5344CB8AC3E}">
        <p14:creationId xmlns:p14="http://schemas.microsoft.com/office/powerpoint/2010/main" val="2564472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26" y="192750"/>
            <a:ext cx="8229600" cy="557875"/>
          </a:xfrm>
        </p:spPr>
        <p:txBody>
          <a:bodyPr>
            <a:noAutofit/>
          </a:bodyPr>
          <a:lstStyle/>
          <a:p>
            <a:r>
              <a:rPr lang="nb-NO" sz="2000" b="1" dirty="0" smtClean="0"/>
              <a:t/>
            </a:r>
            <a:br>
              <a:rPr lang="nb-NO" sz="2000" b="1" dirty="0" smtClean="0"/>
            </a:br>
            <a:r>
              <a:rPr lang="nb-NO" sz="2000" b="1" dirty="0" smtClean="0"/>
              <a:t>Dilemma: Omstillingsprosess – fra god start til dårlig gjennomføring. </a:t>
            </a:r>
            <a:r>
              <a:rPr lang="nb-NO" sz="2400" b="1" dirty="0"/>
              <a:t/>
            </a:r>
            <a:br>
              <a:rPr lang="nb-NO" sz="2400" b="1" dirty="0"/>
            </a:br>
            <a:endParaRPr lang="en-US" sz="2400" dirty="0"/>
          </a:p>
        </p:txBody>
      </p:sp>
      <p:graphicFrame>
        <p:nvGraphicFramePr>
          <p:cNvPr id="4" name="Tabell 3"/>
          <p:cNvGraphicFramePr>
            <a:graphicFrameLocks noGrp="1"/>
          </p:cNvGraphicFramePr>
          <p:nvPr>
            <p:extLst>
              <p:ext uri="{D42A27DB-BD31-4B8C-83A1-F6EECF244321}">
                <p14:modId xmlns:p14="http://schemas.microsoft.com/office/powerpoint/2010/main" val="4168956360"/>
              </p:ext>
            </p:extLst>
          </p:nvPr>
        </p:nvGraphicFramePr>
        <p:xfrm>
          <a:off x="0" y="842837"/>
          <a:ext cx="9144000" cy="5487628"/>
        </p:xfrm>
        <a:graphic>
          <a:graphicData uri="http://schemas.openxmlformats.org/drawingml/2006/table">
            <a:tbl>
              <a:tblPr firstRow="1" bandRow="1">
                <a:tableStyleId>{5C22544A-7EE6-4342-B048-85BDC9FD1C3A}</a:tableStyleId>
              </a:tblPr>
              <a:tblGrid>
                <a:gridCol w="3521121">
                  <a:extLst>
                    <a:ext uri="{9D8B030D-6E8A-4147-A177-3AD203B41FA5}">
                      <a16:colId xmlns="" xmlns:a16="http://schemas.microsoft.com/office/drawing/2014/main" val="20000"/>
                    </a:ext>
                  </a:extLst>
                </a:gridCol>
                <a:gridCol w="5622879">
                  <a:extLst>
                    <a:ext uri="{9D8B030D-6E8A-4147-A177-3AD203B41FA5}">
                      <a16:colId xmlns="" xmlns:a16="http://schemas.microsoft.com/office/drawing/2014/main" val="20001"/>
                    </a:ext>
                  </a:extLst>
                </a:gridCol>
              </a:tblGrid>
              <a:tr h="263079">
                <a:tc>
                  <a:txBody>
                    <a:bodyPr/>
                    <a:lstStyle/>
                    <a:p>
                      <a:r>
                        <a:rPr lang="nb-NO" sz="1300" b="1" dirty="0" smtClean="0">
                          <a:solidFill>
                            <a:schemeClr val="bg1"/>
                          </a:solidFill>
                          <a:latin typeface="Calibri" panose="020F0502020204030204" pitchFamily="34" charset="0"/>
                        </a:rPr>
                        <a:t>TEMA</a:t>
                      </a:r>
                      <a:endParaRPr lang="nb-NO" sz="1300" b="1" dirty="0">
                        <a:solidFill>
                          <a:schemeClr val="bg1"/>
                        </a:solidFill>
                        <a:latin typeface="Calibri" panose="020F0502020204030204" pitchFamily="34" charset="0"/>
                      </a:endParaRPr>
                    </a:p>
                  </a:txBody>
                  <a:tcPr marL="84432" marR="84432" marT="42217" marB="42217"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solidFill>
                  </a:tcPr>
                </a:tc>
                <a:tc>
                  <a:txBody>
                    <a:bodyPr/>
                    <a:lstStyle/>
                    <a:p>
                      <a:r>
                        <a:rPr lang="nb-NO" sz="1300" dirty="0" smtClean="0">
                          <a:solidFill>
                            <a:schemeClr val="bg1"/>
                          </a:solidFill>
                          <a:latin typeface="Calibri" panose="020F0502020204030204" pitchFamily="34" charset="0"/>
                        </a:rPr>
                        <a:t>NOTATER</a:t>
                      </a:r>
                    </a:p>
                  </a:txBody>
                  <a:tcPr marL="84432" marR="84432" marT="42217" marB="42217"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5016588">
                <a:tc>
                  <a:txBody>
                    <a:bodyPr/>
                    <a:lstStyle/>
                    <a:p>
                      <a:r>
                        <a:rPr lang="nb-NO" sz="1200" b="1" kern="1200" dirty="0" smtClean="0">
                          <a:solidFill>
                            <a:schemeClr val="accent6"/>
                          </a:solidFill>
                          <a:effectLst/>
                          <a:latin typeface="+mn-lt"/>
                          <a:ea typeface="+mn-ea"/>
                          <a:cs typeface="+mn-cs"/>
                        </a:rPr>
                        <a:t>Bakgrunn: </a:t>
                      </a:r>
                    </a:p>
                    <a:p>
                      <a:r>
                        <a:rPr lang="nb-NO" sz="1200" kern="1200" dirty="0" smtClean="0">
                          <a:solidFill>
                            <a:schemeClr val="accent6"/>
                          </a:solidFill>
                          <a:effectLst/>
                          <a:latin typeface="+mn-lt"/>
                          <a:ea typeface="+mn-ea"/>
                          <a:cs typeface="+mn-cs"/>
                        </a:rPr>
                        <a:t>Denne etaten er stor med åtte regionskontorer. Det er satt i gang en stor omstillingsprosess for å effektivisere driften og forbedre tjenestene til brukerne. Prosessen er godt forankret hos de hovedtillitsvalgte, og alle bestemmelser er fulgt. Hovedtrekkene i endringen dreier seg om implementering av ny strategi, digitalisering av tjenester, effektivisering av arbeidsprosesser samt brukerorientering. Selve omstillingsprosessen er organisert gjennom en egen prosjektorganisering med programstyre og en rekke prosjektgrupper som jobber med ulike områder. </a:t>
                      </a:r>
                    </a:p>
                    <a:p>
                      <a:endParaRPr lang="nb-NO" sz="1200" kern="1200" dirty="0" smtClean="0">
                        <a:solidFill>
                          <a:schemeClr val="accent6"/>
                        </a:solidFill>
                        <a:effectLst/>
                        <a:latin typeface="+mn-lt"/>
                        <a:ea typeface="+mn-ea"/>
                        <a:cs typeface="+mn-cs"/>
                      </a:endParaRPr>
                    </a:p>
                    <a:p>
                      <a:r>
                        <a:rPr lang="nb-NO" sz="1200" b="1" kern="1200" dirty="0" smtClean="0">
                          <a:solidFill>
                            <a:schemeClr val="accent6"/>
                          </a:solidFill>
                          <a:effectLst/>
                          <a:latin typeface="+mn-lt"/>
                          <a:ea typeface="+mn-ea"/>
                          <a:cs typeface="+mn-cs"/>
                        </a:rPr>
                        <a:t>Situasjonen:</a:t>
                      </a:r>
                      <a:r>
                        <a:rPr lang="nb-NO" sz="1200" kern="1200" dirty="0" smtClean="0">
                          <a:solidFill>
                            <a:schemeClr val="accent6"/>
                          </a:solidFill>
                          <a:effectLst/>
                          <a:latin typeface="+mn-lt"/>
                          <a:ea typeface="+mn-ea"/>
                          <a:cs typeface="+mn-cs"/>
                        </a:rPr>
                        <a:t> </a:t>
                      </a:r>
                    </a:p>
                    <a:p>
                      <a:r>
                        <a:rPr lang="nb-NO" sz="1200" kern="1200" dirty="0" smtClean="0">
                          <a:solidFill>
                            <a:schemeClr val="accent6"/>
                          </a:solidFill>
                          <a:effectLst/>
                          <a:latin typeface="+mn-lt"/>
                          <a:ea typeface="+mn-ea"/>
                          <a:cs typeface="+mn-cs"/>
                        </a:rPr>
                        <a:t>Til tross en god start med felles forståelse av behov og mål, samt en god plan, så har det nå oppstått store problemer. Mange mellomledere gjennomfører ikke de beslutninger som er tatt, lokale tillitsvalgte tar omkamper, og de ansatte er misfornøyde med prosessen. Medarbeiderundersøkelsen viser at de ansatte er spesielt misfornøyde med omstillingsprosessen og med toppledelsens evne til å vise mål og retning for organisasjonen. Både toppledelsen og de tillitsvalgte er bekymret for prosessen videre, og dette er et tema i neste samarbeidsmøte.</a:t>
                      </a:r>
                    </a:p>
                  </a:txBody>
                  <a:tcPr marL="84432" marR="84432" marT="42217" marB="42217"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nb-NO" sz="1100" b="1" kern="1200" dirty="0" smtClean="0">
                          <a:solidFill>
                            <a:schemeClr val="accent6"/>
                          </a:solidFill>
                          <a:latin typeface="Calibri" panose="020F0502020204030204" pitchFamily="34" charset="0"/>
                          <a:ea typeface="+mn-ea"/>
                          <a:cs typeface="+mn-cs"/>
                        </a:rPr>
                        <a:t>Tenk</a:t>
                      </a:r>
                      <a:r>
                        <a:rPr lang="nb-NO" sz="1100" b="1" kern="1200" baseline="0" dirty="0" smtClean="0">
                          <a:solidFill>
                            <a:schemeClr val="accent6"/>
                          </a:solidFill>
                          <a:latin typeface="Calibri" panose="020F0502020204030204" pitchFamily="34" charset="0"/>
                          <a:ea typeface="+mn-ea"/>
                          <a:cs typeface="+mn-cs"/>
                        </a:rPr>
                        <a:t> individuelt og ta egne notater: </a:t>
                      </a:r>
                    </a:p>
                    <a:p>
                      <a:pPr marL="285750" indent="-285750">
                        <a:buFont typeface="Arial" panose="020B0604020202020204" pitchFamily="34" charset="0"/>
                        <a:buChar char="•"/>
                      </a:pPr>
                      <a:r>
                        <a:rPr lang="nb-NO" sz="1100" kern="1200" dirty="0" smtClean="0">
                          <a:solidFill>
                            <a:schemeClr val="accent6"/>
                          </a:solidFill>
                          <a:latin typeface="Calibri" panose="020F0502020204030204" pitchFamily="34" charset="0"/>
                          <a:ea typeface="+mn-ea"/>
                          <a:cs typeface="+mn-cs"/>
                        </a:rPr>
                        <a:t>Hva mener</a:t>
                      </a:r>
                      <a:r>
                        <a:rPr lang="nb-NO" sz="1100" kern="1200" baseline="0" dirty="0" smtClean="0">
                          <a:solidFill>
                            <a:schemeClr val="accent6"/>
                          </a:solidFill>
                          <a:latin typeface="Calibri" panose="020F0502020204030204" pitchFamily="34" charset="0"/>
                          <a:ea typeface="+mn-ea"/>
                          <a:cs typeface="+mn-cs"/>
                        </a:rPr>
                        <a:t> du har gått feil? Hva kan ledelsen gjøre? Hva kan de tillitsvalgte gjøre?</a:t>
                      </a:r>
                    </a:p>
                    <a:p>
                      <a:pPr marL="285750" indent="-285750">
                        <a:buFont typeface="Arial" panose="020B0604020202020204" pitchFamily="34" charset="0"/>
                        <a:buChar char="•"/>
                      </a:pPr>
                      <a:r>
                        <a:rPr lang="nb-NO" sz="1100" kern="1200" baseline="0" dirty="0" smtClean="0">
                          <a:solidFill>
                            <a:schemeClr val="accent6"/>
                          </a:solidFill>
                          <a:latin typeface="Calibri" panose="020F0502020204030204" pitchFamily="34" charset="0"/>
                          <a:ea typeface="+mn-ea"/>
                          <a:cs typeface="+mn-cs"/>
                        </a:rPr>
                        <a:t>Hva  er regulert gjennom lov- og avtaleverk? </a:t>
                      </a:r>
                    </a:p>
                    <a:p>
                      <a:pPr marL="285750" indent="-285750">
                        <a:buFont typeface="Arial" panose="020B0604020202020204" pitchFamily="34" charset="0"/>
                        <a:buChar char="•"/>
                      </a:pPr>
                      <a:r>
                        <a:rPr lang="nb-NO" sz="1100" kern="1200" baseline="0" dirty="0" smtClean="0">
                          <a:solidFill>
                            <a:schemeClr val="accent6"/>
                          </a:solidFill>
                          <a:latin typeface="Calibri" panose="020F0502020204030204" pitchFamily="34" charset="0"/>
                          <a:ea typeface="+mn-ea"/>
                          <a:cs typeface="+mn-cs"/>
                        </a:rPr>
                        <a:t>Hva vil være smart å gjøre for å få prosessen på rett spor igjen? </a:t>
                      </a:r>
                    </a:p>
                    <a:p>
                      <a:pPr marL="285750" indent="-285750">
                        <a:buFont typeface="Arial" panose="020B0604020202020204" pitchFamily="34" charset="0"/>
                        <a:buChar char="•"/>
                      </a:pPr>
                      <a:endParaRPr lang="nb-NO" sz="1100" kern="1200" baseline="0" dirty="0" smtClean="0">
                        <a:solidFill>
                          <a:schemeClr val="accent6"/>
                        </a:solidFill>
                        <a:latin typeface="Calibri" panose="020F0502020204030204" pitchFamily="34" charset="0"/>
                        <a:ea typeface="+mn-ea"/>
                        <a:cs typeface="+mn-cs"/>
                      </a:endParaRPr>
                    </a:p>
                    <a:p>
                      <a:r>
                        <a:rPr lang="nb-NO" sz="1100" b="1" dirty="0" smtClean="0">
                          <a:solidFill>
                            <a:schemeClr val="accent6"/>
                          </a:solidFill>
                          <a:latin typeface="Calibri" panose="020F0502020204030204" pitchFamily="34" charset="0"/>
                        </a:rPr>
                        <a:t>Stikkord</a:t>
                      </a:r>
                      <a:r>
                        <a:rPr lang="nb-NO" sz="1100" b="1" baseline="0" dirty="0" smtClean="0">
                          <a:solidFill>
                            <a:schemeClr val="accent6"/>
                          </a:solidFill>
                          <a:latin typeface="Calibri" panose="020F0502020204030204" pitchFamily="34" charset="0"/>
                        </a:rPr>
                        <a:t>: </a:t>
                      </a:r>
                      <a:endParaRPr lang="nb-NO" sz="1100" b="1" dirty="0" smtClean="0">
                        <a:solidFill>
                          <a:schemeClr val="accent6"/>
                        </a:solidFill>
                        <a:latin typeface="Calibri" panose="020F0502020204030204" pitchFamily="34" charset="0"/>
                      </a:endParaRPr>
                    </a:p>
                    <a:p>
                      <a:pPr marL="171450" indent="-171450" algn="l" defTabSz="457200" rtl="0" eaLnBrk="1" latinLnBrk="0" hangingPunct="1">
                        <a:buFont typeface="Arial" panose="020B0604020202020204" pitchFamily="34" charset="0"/>
                        <a:buChar char="•"/>
                      </a:pPr>
                      <a:r>
                        <a:rPr lang="nb-NO" sz="1100" kern="1200" baseline="0" dirty="0" smtClean="0">
                          <a:solidFill>
                            <a:schemeClr val="accent6"/>
                          </a:solidFill>
                          <a:latin typeface="Calibri" panose="020F0502020204030204" pitchFamily="34" charset="0"/>
                          <a:ea typeface="+mn-ea"/>
                          <a:cs typeface="+mn-cs"/>
                        </a:rPr>
                        <a:t>reell medbestemmelse</a:t>
                      </a:r>
                    </a:p>
                    <a:p>
                      <a:pPr marL="171450" indent="-171450" algn="l" defTabSz="457200" rtl="0" eaLnBrk="1" latinLnBrk="0" hangingPunct="1">
                        <a:buFont typeface="Arial" panose="020B0604020202020204" pitchFamily="34" charset="0"/>
                        <a:buChar char="•"/>
                      </a:pPr>
                      <a:r>
                        <a:rPr lang="nb-NO" sz="1100" kern="1200" baseline="0" dirty="0" smtClean="0">
                          <a:solidFill>
                            <a:schemeClr val="accent6"/>
                          </a:solidFill>
                          <a:latin typeface="Calibri" panose="020F0502020204030204" pitchFamily="34" charset="0"/>
                          <a:ea typeface="+mn-ea"/>
                          <a:cs typeface="+mn-cs"/>
                        </a:rPr>
                        <a:t>lojalitet i lederlinjen</a:t>
                      </a:r>
                    </a:p>
                    <a:p>
                      <a:pPr marL="171450" indent="-171450" algn="l" defTabSz="457200" rtl="0" eaLnBrk="1" latinLnBrk="0" hangingPunct="1">
                        <a:buFont typeface="Arial" panose="020B0604020202020204" pitchFamily="34" charset="0"/>
                        <a:buChar char="•"/>
                      </a:pPr>
                      <a:r>
                        <a:rPr lang="nb-NO" sz="1100" kern="1200" baseline="0" dirty="0" smtClean="0">
                          <a:solidFill>
                            <a:schemeClr val="accent6"/>
                          </a:solidFill>
                          <a:latin typeface="Calibri" panose="020F0502020204030204" pitchFamily="34" charset="0"/>
                          <a:ea typeface="+mn-ea"/>
                          <a:cs typeface="+mn-cs"/>
                        </a:rPr>
                        <a:t>samarbeidsprosesser </a:t>
                      </a:r>
                    </a:p>
                    <a:p>
                      <a:pPr marL="171450" indent="-171450" algn="l" defTabSz="457200" rtl="0" eaLnBrk="1" latinLnBrk="0" hangingPunct="1">
                        <a:buFont typeface="Arial" panose="020B0604020202020204" pitchFamily="34" charset="0"/>
                        <a:buChar char="•"/>
                      </a:pPr>
                      <a:r>
                        <a:rPr lang="nb-NO" sz="1100" kern="1200" baseline="0" dirty="0" smtClean="0">
                          <a:solidFill>
                            <a:schemeClr val="accent6"/>
                          </a:solidFill>
                          <a:latin typeface="Calibri" panose="020F0502020204030204" pitchFamily="34" charset="0"/>
                          <a:ea typeface="+mn-ea"/>
                          <a:cs typeface="+mn-cs"/>
                        </a:rPr>
                        <a:t>informasjon og forankring</a:t>
                      </a:r>
                    </a:p>
                    <a:p>
                      <a:pPr marL="171450" indent="-171450">
                        <a:buFont typeface="Arial" panose="020B0604020202020204" pitchFamily="34" charset="0"/>
                        <a:buChar char="•"/>
                      </a:pPr>
                      <a:endParaRPr lang="nb-NO" sz="1100" dirty="0" smtClean="0">
                        <a:solidFill>
                          <a:schemeClr val="accent6"/>
                        </a:solidFill>
                        <a:latin typeface="Calibri" panose="020F0502020204030204" pitchFamily="34" charset="0"/>
                      </a:endParaRPr>
                    </a:p>
                    <a:p>
                      <a:r>
                        <a:rPr lang="nb-NO" sz="1100" b="1" dirty="0" smtClean="0">
                          <a:solidFill>
                            <a:schemeClr val="accent6"/>
                          </a:solidFill>
                          <a:latin typeface="Calibri" panose="020F0502020204030204" pitchFamily="34" charset="0"/>
                        </a:rPr>
                        <a:t>Notater:</a:t>
                      </a:r>
                      <a:r>
                        <a:rPr lang="nb-NO" sz="1100" b="1" baseline="0" dirty="0" smtClean="0">
                          <a:solidFill>
                            <a:schemeClr val="accent6"/>
                          </a:solidFill>
                          <a:latin typeface="Calibri" panose="020F0502020204030204" pitchFamily="34" charset="0"/>
                        </a:rPr>
                        <a:t> </a:t>
                      </a:r>
                      <a:endParaRPr lang="nb-NO" sz="1100" b="1" dirty="0" smtClean="0">
                        <a:solidFill>
                          <a:schemeClr val="accent6"/>
                        </a:solidFill>
                        <a:latin typeface="Calibri" panose="020F0502020204030204" pitchFamily="34" charset="0"/>
                      </a:endParaRPr>
                    </a:p>
                    <a:p>
                      <a:endParaRPr lang="nb-NO" sz="1100" dirty="0" smtClean="0">
                        <a:solidFill>
                          <a:schemeClr val="accent6"/>
                        </a:solidFill>
                        <a:latin typeface="Calibri" panose="020F0502020204030204" pitchFamily="34" charset="0"/>
                      </a:endParaRPr>
                    </a:p>
                    <a:p>
                      <a:endParaRPr lang="nb-NO" sz="1100" dirty="0" smtClean="0">
                        <a:solidFill>
                          <a:schemeClr val="accent6"/>
                        </a:solidFill>
                        <a:latin typeface="Calibri" panose="020F0502020204030204" pitchFamily="34" charset="0"/>
                      </a:endParaRPr>
                    </a:p>
                    <a:p>
                      <a:endParaRPr lang="nb-NO" sz="1100" dirty="0" smtClean="0">
                        <a:solidFill>
                          <a:schemeClr val="accent6"/>
                        </a:solidFill>
                        <a:latin typeface="Calibri" panose="020F0502020204030204" pitchFamily="34" charset="0"/>
                      </a:endParaRPr>
                    </a:p>
                    <a:p>
                      <a:endParaRPr lang="nb-NO" sz="1100" dirty="0" smtClean="0">
                        <a:solidFill>
                          <a:schemeClr val="accent6"/>
                        </a:solidFill>
                        <a:latin typeface="Calibri" panose="020F0502020204030204" pitchFamily="34" charset="0"/>
                      </a:endParaRPr>
                    </a:p>
                    <a:p>
                      <a:endParaRPr lang="nb-NO" sz="1100" dirty="0" smtClean="0">
                        <a:solidFill>
                          <a:schemeClr val="accent6"/>
                        </a:solidFill>
                        <a:latin typeface="Calibri" panose="020F0502020204030204" pitchFamily="34" charset="0"/>
                      </a:endParaRPr>
                    </a:p>
                    <a:p>
                      <a:endParaRPr lang="nb-NO" sz="1100" dirty="0" smtClean="0">
                        <a:solidFill>
                          <a:schemeClr val="accent6"/>
                        </a:solidFill>
                        <a:latin typeface="Calibri" panose="020F0502020204030204" pitchFamily="34" charset="0"/>
                      </a:endParaRPr>
                    </a:p>
                    <a:p>
                      <a:endParaRPr lang="nb-NO" sz="1100" dirty="0" smtClean="0">
                        <a:solidFill>
                          <a:schemeClr val="accent6"/>
                        </a:solidFill>
                        <a:latin typeface="Calibri" panose="020F0502020204030204" pitchFamily="34" charset="0"/>
                      </a:endParaRPr>
                    </a:p>
                    <a:p>
                      <a:r>
                        <a:rPr lang="nb-NO" sz="1100" b="1" dirty="0" smtClean="0">
                          <a:solidFill>
                            <a:schemeClr val="accent6"/>
                          </a:solidFill>
                          <a:latin typeface="Calibri" panose="020F0502020204030204" pitchFamily="34" charset="0"/>
                        </a:rPr>
                        <a:t>Gruppediskusjon</a:t>
                      </a:r>
                      <a:r>
                        <a:rPr lang="nb-NO" sz="1100" b="1" baseline="0" dirty="0" smtClean="0">
                          <a:solidFill>
                            <a:schemeClr val="accent6"/>
                          </a:solidFill>
                          <a:latin typeface="Calibri" panose="020F0502020204030204" pitchFamily="34" charset="0"/>
                        </a:rPr>
                        <a:t>: </a:t>
                      </a:r>
                    </a:p>
                    <a:p>
                      <a:r>
                        <a:rPr lang="nb-NO" sz="1100" baseline="0" dirty="0" smtClean="0">
                          <a:solidFill>
                            <a:schemeClr val="accent6"/>
                          </a:solidFill>
                          <a:latin typeface="Calibri" panose="020F0502020204030204" pitchFamily="34" charset="0"/>
                        </a:rPr>
                        <a:t>Ta en bordet rundt og forsøk å bli enig om: </a:t>
                      </a:r>
                    </a:p>
                    <a:p>
                      <a:pPr marL="171450" indent="-171450" algn="l" defTabSz="457200" rtl="0" eaLnBrk="1" latinLnBrk="0" hangingPunct="1">
                        <a:buFont typeface="Arial" panose="020B0604020202020204" pitchFamily="34" charset="0"/>
                        <a:buChar char="•"/>
                      </a:pPr>
                      <a:r>
                        <a:rPr lang="nb-NO" sz="1100" baseline="0" dirty="0" smtClean="0">
                          <a:solidFill>
                            <a:schemeClr val="accent6"/>
                          </a:solidFill>
                          <a:latin typeface="Calibri" panose="020F0502020204030204" pitchFamily="34" charset="0"/>
                        </a:rPr>
                        <a:t>Hva er </a:t>
                      </a:r>
                      <a:r>
                        <a:rPr lang="nb-NO" sz="1100" kern="1200" baseline="0" dirty="0" smtClean="0">
                          <a:solidFill>
                            <a:schemeClr val="accent6"/>
                          </a:solidFill>
                          <a:latin typeface="Calibri" panose="020F0502020204030204" pitchFamily="34" charset="0"/>
                          <a:ea typeface="+mn-ea"/>
                          <a:cs typeface="+mn-cs"/>
                        </a:rPr>
                        <a:t>ledelsen og de tillitsvalgte pålagt å gjøre i henhold til regelverket? </a:t>
                      </a:r>
                    </a:p>
                    <a:p>
                      <a:pPr marL="171450" indent="-171450" algn="l" defTabSz="457200" rtl="0" eaLnBrk="1" latinLnBrk="0" hangingPunct="1">
                        <a:buFont typeface="Arial" panose="020B0604020202020204" pitchFamily="34" charset="0"/>
                        <a:buChar char="•"/>
                      </a:pPr>
                      <a:r>
                        <a:rPr lang="nb-NO" sz="1100" kern="1200" baseline="0" dirty="0" smtClean="0">
                          <a:solidFill>
                            <a:schemeClr val="accent6"/>
                          </a:solidFill>
                          <a:latin typeface="Calibri" panose="020F0502020204030204" pitchFamily="34" charset="0"/>
                          <a:ea typeface="+mn-ea"/>
                          <a:cs typeface="+mn-cs"/>
                        </a:rPr>
                        <a:t>Hvordan hadde dere villet løst situasjonen?  </a:t>
                      </a:r>
                      <a:endParaRPr lang="nb-NO" sz="1100" kern="1200" baseline="0" dirty="0">
                        <a:solidFill>
                          <a:schemeClr val="accent6"/>
                        </a:solidFill>
                        <a:latin typeface="Calibri" panose="020F0502020204030204" pitchFamily="34" charset="0"/>
                        <a:ea typeface="+mn-ea"/>
                        <a:cs typeface="+mn-cs"/>
                      </a:endParaRPr>
                    </a:p>
                  </a:txBody>
                  <a:tcPr marL="84432" marR="84432" marT="42217" marB="42217">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63526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eforklaring formet som et avrundet rektangel 3"/>
          <p:cNvSpPr/>
          <p:nvPr/>
        </p:nvSpPr>
        <p:spPr>
          <a:xfrm>
            <a:off x="1569494" y="1187356"/>
            <a:ext cx="5923128" cy="2838734"/>
          </a:xfrm>
          <a:prstGeom prst="wedgeRoundRect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r>
              <a:rPr lang="nb-NO" sz="3200" dirty="0">
                <a:solidFill>
                  <a:schemeClr val="bg1"/>
                </a:solidFill>
                <a:latin typeface="Calibri" panose="020F0502020204030204" pitchFamily="34" charset="0"/>
              </a:rPr>
              <a:t>Hva er ledelsen og de tillitsvalgte pålagt å gjøre i henhold til regelverket? </a:t>
            </a:r>
          </a:p>
        </p:txBody>
      </p:sp>
    </p:spTree>
    <p:extLst>
      <p:ext uri="{BB962C8B-B14F-4D97-AF65-F5344CB8AC3E}">
        <p14:creationId xmlns:p14="http://schemas.microsoft.com/office/powerpoint/2010/main" val="1194187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eforklaring formet som et avrundet rektangel 3"/>
          <p:cNvSpPr/>
          <p:nvPr/>
        </p:nvSpPr>
        <p:spPr>
          <a:xfrm>
            <a:off x="1569494" y="1187356"/>
            <a:ext cx="5923128" cy="2838734"/>
          </a:xfrm>
          <a:prstGeom prst="wedgeRoundRect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r>
              <a:rPr lang="nb-NO" sz="3200" dirty="0">
                <a:solidFill>
                  <a:schemeClr val="bg1"/>
                </a:solidFill>
                <a:latin typeface="Calibri" panose="020F0502020204030204" pitchFamily="34" charset="0"/>
              </a:rPr>
              <a:t>Hvordan hadde dere </a:t>
            </a:r>
            <a:r>
              <a:rPr lang="nb-NO" sz="3200" dirty="0" smtClean="0">
                <a:solidFill>
                  <a:schemeClr val="bg1"/>
                </a:solidFill>
                <a:latin typeface="Calibri" panose="020F0502020204030204" pitchFamily="34" charset="0"/>
              </a:rPr>
              <a:t>villet </a:t>
            </a:r>
            <a:r>
              <a:rPr lang="nb-NO" sz="3200" dirty="0">
                <a:solidFill>
                  <a:schemeClr val="bg1"/>
                </a:solidFill>
                <a:latin typeface="Calibri" panose="020F0502020204030204" pitchFamily="34" charset="0"/>
              </a:rPr>
              <a:t>løst situasjonen?  </a:t>
            </a:r>
          </a:p>
        </p:txBody>
      </p:sp>
    </p:spTree>
    <p:extLst>
      <p:ext uri="{BB962C8B-B14F-4D97-AF65-F5344CB8AC3E}">
        <p14:creationId xmlns:p14="http://schemas.microsoft.com/office/powerpoint/2010/main" val="217721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3426" y="192750"/>
            <a:ext cx="8229600" cy="557875"/>
          </a:xfrm>
        </p:spPr>
        <p:txBody>
          <a:bodyPr>
            <a:noAutofit/>
          </a:bodyPr>
          <a:lstStyle/>
          <a:p>
            <a:r>
              <a:rPr lang="nb-NO" sz="1600" b="1" dirty="0" smtClean="0"/>
              <a:t>Dilemma: Omstillingsprosess </a:t>
            </a:r>
            <a:r>
              <a:rPr lang="nb-NO" sz="1600" b="1" dirty="0"/>
              <a:t>– fra god start til dårlig </a:t>
            </a:r>
            <a:r>
              <a:rPr lang="nb-NO" sz="1600" b="1" dirty="0" smtClean="0"/>
              <a:t>gjennomføring</a:t>
            </a:r>
            <a:br>
              <a:rPr lang="nb-NO" sz="1600" b="1" dirty="0" smtClean="0"/>
            </a:br>
            <a:r>
              <a:rPr lang="nb-NO" sz="1600" b="1" dirty="0"/>
              <a:t>(Tips til prosessleder)</a:t>
            </a:r>
            <a:endParaRPr lang="en-US" sz="1600" dirty="0"/>
          </a:p>
        </p:txBody>
      </p:sp>
      <p:graphicFrame>
        <p:nvGraphicFramePr>
          <p:cNvPr id="4" name="Tabell 3"/>
          <p:cNvGraphicFramePr>
            <a:graphicFrameLocks noGrp="1"/>
          </p:cNvGraphicFramePr>
          <p:nvPr>
            <p:extLst>
              <p:ext uri="{D42A27DB-BD31-4B8C-83A1-F6EECF244321}">
                <p14:modId xmlns:p14="http://schemas.microsoft.com/office/powerpoint/2010/main" val="3081347123"/>
              </p:ext>
            </p:extLst>
          </p:nvPr>
        </p:nvGraphicFramePr>
        <p:xfrm>
          <a:off x="0" y="777920"/>
          <a:ext cx="9144001" cy="5540993"/>
        </p:xfrm>
        <a:graphic>
          <a:graphicData uri="http://schemas.openxmlformats.org/drawingml/2006/table">
            <a:tbl>
              <a:tblPr firstRow="1" bandRow="1">
                <a:tableStyleId>{5C22544A-7EE6-4342-B048-85BDC9FD1C3A}</a:tableStyleId>
              </a:tblPr>
              <a:tblGrid>
                <a:gridCol w="3807725">
                  <a:extLst>
                    <a:ext uri="{9D8B030D-6E8A-4147-A177-3AD203B41FA5}">
                      <a16:colId xmlns="" xmlns:a16="http://schemas.microsoft.com/office/drawing/2014/main" val="20000"/>
                    </a:ext>
                  </a:extLst>
                </a:gridCol>
                <a:gridCol w="5336276">
                  <a:extLst>
                    <a:ext uri="{9D8B030D-6E8A-4147-A177-3AD203B41FA5}">
                      <a16:colId xmlns="" xmlns:a16="http://schemas.microsoft.com/office/drawing/2014/main" val="20001"/>
                    </a:ext>
                  </a:extLst>
                </a:gridCol>
              </a:tblGrid>
              <a:tr h="371763">
                <a:tc>
                  <a:txBody>
                    <a:bodyPr/>
                    <a:lstStyle/>
                    <a:p>
                      <a:r>
                        <a:rPr lang="nb-NO" sz="1300" b="1" dirty="0" smtClean="0">
                          <a:solidFill>
                            <a:schemeClr val="bg1"/>
                          </a:solidFill>
                          <a:latin typeface="Calibri" panose="020F0502020204030204" pitchFamily="34" charset="0"/>
                        </a:rPr>
                        <a:t>TEMA</a:t>
                      </a:r>
                      <a:endParaRPr lang="nb-NO" sz="1300" b="1" dirty="0">
                        <a:solidFill>
                          <a:schemeClr val="bg1"/>
                        </a:solidFill>
                        <a:latin typeface="Calibri" panose="020F0502020204030204" pitchFamily="34" charset="0"/>
                      </a:endParaRPr>
                    </a:p>
                  </a:txBody>
                  <a:tcPr marL="84432" marR="84432" marT="42217" marB="42217"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solidFill>
                  </a:tcPr>
                </a:tc>
                <a:tc>
                  <a:txBody>
                    <a:bodyPr/>
                    <a:lstStyle/>
                    <a:p>
                      <a:r>
                        <a:rPr lang="nb-NO" sz="1300" dirty="0" smtClean="0">
                          <a:solidFill>
                            <a:schemeClr val="bg1"/>
                          </a:solidFill>
                          <a:latin typeface="Calibri" panose="020F0502020204030204" pitchFamily="34" charset="0"/>
                        </a:rPr>
                        <a:t>NOTATER</a:t>
                      </a:r>
                    </a:p>
                  </a:txBody>
                  <a:tcPr marL="84432" marR="84432" marT="42217" marB="42217"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5169230">
                <a:tc>
                  <a:txBody>
                    <a:bodyPr/>
                    <a:lstStyle/>
                    <a:p>
                      <a:r>
                        <a:rPr lang="nb-NO" sz="1200" b="1" kern="1200" dirty="0" smtClean="0">
                          <a:solidFill>
                            <a:schemeClr val="accent6"/>
                          </a:solidFill>
                          <a:effectLst/>
                          <a:latin typeface="+mn-lt"/>
                          <a:ea typeface="+mn-ea"/>
                          <a:cs typeface="+mn-cs"/>
                        </a:rPr>
                        <a:t>Bakgrunn: </a:t>
                      </a:r>
                    </a:p>
                    <a:p>
                      <a:r>
                        <a:rPr lang="nb-NO" sz="1200" kern="1200" dirty="0" smtClean="0">
                          <a:solidFill>
                            <a:schemeClr val="accent6"/>
                          </a:solidFill>
                          <a:effectLst/>
                          <a:latin typeface="+mn-lt"/>
                          <a:ea typeface="+mn-ea"/>
                          <a:cs typeface="+mn-cs"/>
                        </a:rPr>
                        <a:t>Denne etaten er stor med åtte regionskontorer. Det er satt i gang en stor omstillingsprosess for å effektivisere driften og forbedre tjenestene til brukerne. Prosessen er godt forankret hos de hovedtillitsvalgte, og alle bestemmelser er fulgt. Hovedtrekkene i endringen dreier seg om implementering av ny strategi, digitalisering av tjenester, effektivisering av arbeidsprosesser samt brukerorientering. Selve omstillingsprosessen er organisert gjennom en egen prosjektorganisering med programstyre og en rekke prosjektgrupper som jobber med ulike områder. </a:t>
                      </a:r>
                    </a:p>
                    <a:p>
                      <a:endParaRPr lang="nb-NO" sz="1200" kern="1200" dirty="0" smtClean="0">
                        <a:solidFill>
                          <a:schemeClr val="accent6"/>
                        </a:solidFill>
                        <a:effectLst/>
                        <a:latin typeface="+mn-lt"/>
                        <a:ea typeface="+mn-ea"/>
                        <a:cs typeface="+mn-cs"/>
                      </a:endParaRPr>
                    </a:p>
                    <a:p>
                      <a:r>
                        <a:rPr lang="nb-NO" sz="1200" b="1" kern="1200" dirty="0" smtClean="0">
                          <a:solidFill>
                            <a:schemeClr val="accent6"/>
                          </a:solidFill>
                          <a:effectLst/>
                          <a:latin typeface="+mn-lt"/>
                          <a:ea typeface="+mn-ea"/>
                          <a:cs typeface="+mn-cs"/>
                        </a:rPr>
                        <a:t>Situasjonen:</a:t>
                      </a:r>
                      <a:r>
                        <a:rPr lang="nb-NO" sz="1200" kern="1200" dirty="0" smtClean="0">
                          <a:solidFill>
                            <a:schemeClr val="accent6"/>
                          </a:solidFill>
                          <a:effectLst/>
                          <a:latin typeface="+mn-lt"/>
                          <a:ea typeface="+mn-ea"/>
                          <a:cs typeface="+mn-cs"/>
                        </a:rPr>
                        <a:t> </a:t>
                      </a:r>
                    </a:p>
                    <a:p>
                      <a:r>
                        <a:rPr lang="nb-NO" sz="1200" kern="1200" dirty="0" smtClean="0">
                          <a:solidFill>
                            <a:schemeClr val="accent6"/>
                          </a:solidFill>
                          <a:effectLst/>
                          <a:latin typeface="+mn-lt"/>
                          <a:ea typeface="+mn-ea"/>
                          <a:cs typeface="+mn-cs"/>
                        </a:rPr>
                        <a:t>Til tross en god start med felles forståelse av behov og mål, samt en god plan, så har det nå oppstått store problemer. Mange mellomledere gjennomfører ikke de beslutninger som er tatt, lokale tillitsvalgte tar omkamper, og de ansatte er misfornøyde med prosessen. Medarbeiderundersøkelsen viser at de ansatte er spesielt misfornøyde med omstillingsprosessen og med toppledelsens evne til å vise mål og retning for organisasjonen. Både toppledelsen og de tillitsvalgte er bekymret for prosessen videre, og dette er et tema i neste samarbeidsmøte. </a:t>
                      </a:r>
                    </a:p>
                  </a:txBody>
                  <a:tcPr marL="84432" marR="84432" marT="42217" marB="42217"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1" baseline="0" dirty="0" smtClean="0">
                          <a:solidFill>
                            <a:schemeClr val="bg1">
                              <a:lumMod val="50000"/>
                            </a:schemeClr>
                          </a:solidFill>
                          <a:latin typeface="Calibri" panose="020F0502020204030204" pitchFamily="34" charset="0"/>
                        </a:rPr>
                        <a:t>Tips angående regelverk: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kern="1200" baseline="0" dirty="0" smtClean="0">
                          <a:solidFill>
                            <a:schemeClr val="bg1">
                              <a:lumMod val="50000"/>
                            </a:schemeClr>
                          </a:solidFill>
                          <a:latin typeface="Calibri" panose="020F0502020204030204" pitchFamily="34" charset="0"/>
                          <a:ea typeface="+mn-ea"/>
                          <a:cs typeface="+mn-cs"/>
                        </a:rPr>
                        <a:t>Hva er ledelsen og de tillitsvalgte pålagt å gjøre i henhold til regelverket? </a:t>
                      </a:r>
                    </a:p>
                    <a:p>
                      <a:pPr marL="171450" indent="-171450">
                        <a:buFont typeface="Arial" panose="020B0604020202020204" pitchFamily="34" charset="0"/>
                        <a:buChar char="•"/>
                      </a:pPr>
                      <a:r>
                        <a:rPr lang="nb-NO" sz="1100" b="0" kern="1200" baseline="0" dirty="0" smtClean="0">
                          <a:solidFill>
                            <a:schemeClr val="bg1">
                              <a:lumMod val="50000"/>
                            </a:schemeClr>
                          </a:solidFill>
                          <a:latin typeface="Calibri" panose="020F0502020204030204" pitchFamily="34" charset="0"/>
                          <a:ea typeface="+mn-ea"/>
                          <a:cs typeface="+mn-cs"/>
                        </a:rPr>
                        <a:t>Informasjon, drøfting og forhandling: saksgangen og hvem tar den endelige beslutningen? </a:t>
                      </a:r>
                    </a:p>
                    <a:p>
                      <a:pPr marL="171450" indent="-171450">
                        <a:buFont typeface="Arial" panose="020B0604020202020204" pitchFamily="34" charset="0"/>
                        <a:buChar char="•"/>
                      </a:pPr>
                      <a:r>
                        <a:rPr lang="nb-NO" sz="1100" b="0" kern="1200" baseline="0" dirty="0" smtClean="0">
                          <a:solidFill>
                            <a:schemeClr val="bg1">
                              <a:lumMod val="50000"/>
                            </a:schemeClr>
                          </a:solidFill>
                          <a:latin typeface="Calibri" panose="020F0502020204030204" pitchFamily="34" charset="0"/>
                          <a:ea typeface="+mn-ea"/>
                          <a:cs typeface="+mn-cs"/>
                        </a:rPr>
                        <a:t>Opprette egen informasjonsrutine (pålagt å ha god nok informasjon). </a:t>
                      </a:r>
                    </a:p>
                    <a:p>
                      <a:pPr marL="171450" indent="-171450">
                        <a:buFont typeface="Arial" panose="020B0604020202020204" pitchFamily="34" charset="0"/>
                        <a:buChar char="•"/>
                      </a:pPr>
                      <a:r>
                        <a:rPr lang="nb-NO" sz="1100" b="0" kern="1200" baseline="0" dirty="0" smtClean="0">
                          <a:solidFill>
                            <a:schemeClr val="bg1">
                              <a:lumMod val="50000"/>
                            </a:schemeClr>
                          </a:solidFill>
                          <a:latin typeface="Calibri" panose="020F0502020204030204" pitchFamily="34" charset="0"/>
                          <a:ea typeface="+mn-ea"/>
                          <a:cs typeface="+mn-cs"/>
                        </a:rPr>
                        <a:t>Mellomledernes rolle – lojal til ledelsen: Arbeidsgiver som tar seg av det formelle partssamarbeidet med de tillitsvalgte.</a:t>
                      </a:r>
                    </a:p>
                    <a:p>
                      <a:pPr marL="171450" indent="-171450">
                        <a:buFont typeface="Arial" panose="020B0604020202020204" pitchFamily="34" charset="0"/>
                        <a:buChar char="•"/>
                      </a:pPr>
                      <a:endParaRPr lang="nb-NO" sz="1100" dirty="0" smtClean="0">
                        <a:solidFill>
                          <a:schemeClr val="bg1">
                            <a:lumMod val="50000"/>
                          </a:schemeClr>
                        </a:solidFill>
                        <a:latin typeface="Calibri" panose="020F0502020204030204" pitchFamily="34" charset="0"/>
                      </a:endParaRPr>
                    </a:p>
                    <a:p>
                      <a:endParaRPr lang="nb-NO" sz="1100" dirty="0" smtClean="0">
                        <a:solidFill>
                          <a:schemeClr val="bg1">
                            <a:lumMod val="50000"/>
                          </a:schemeClr>
                        </a:solidFill>
                        <a:latin typeface="Calibri" panose="020F0502020204030204" pitchFamily="34" charset="0"/>
                      </a:endParaRPr>
                    </a:p>
                    <a:p>
                      <a:endParaRPr lang="nb-NO" sz="1100" dirty="0" smtClean="0">
                        <a:solidFill>
                          <a:schemeClr val="bg1">
                            <a:lumMod val="50000"/>
                          </a:schemeClr>
                        </a:solidFill>
                        <a:latin typeface="Calibri" panose="020F0502020204030204" pitchFamily="34" charset="0"/>
                      </a:endParaRPr>
                    </a:p>
                    <a:p>
                      <a:endParaRPr lang="nb-NO" sz="1100" dirty="0" smtClean="0">
                        <a:solidFill>
                          <a:schemeClr val="bg1">
                            <a:lumMod val="50000"/>
                          </a:schemeClr>
                        </a:solidFill>
                        <a:latin typeface="Calibri" panose="020F0502020204030204" pitchFamily="34" charset="0"/>
                      </a:endParaRPr>
                    </a:p>
                    <a:p>
                      <a:endParaRPr lang="nb-NO" sz="1100" dirty="0" smtClean="0">
                        <a:solidFill>
                          <a:schemeClr val="bg1">
                            <a:lumMod val="50000"/>
                          </a:schemeClr>
                        </a:solidFill>
                        <a:latin typeface="Calibri" panose="020F0502020204030204" pitchFamily="34" charset="0"/>
                      </a:endParaRPr>
                    </a:p>
                    <a:p>
                      <a:endParaRPr lang="nb-NO" sz="1100" dirty="0" smtClean="0">
                        <a:solidFill>
                          <a:schemeClr val="bg1">
                            <a:lumMod val="50000"/>
                          </a:schemeClr>
                        </a:solidFill>
                        <a:latin typeface="Calibri" panose="020F0502020204030204" pitchFamily="34" charset="0"/>
                      </a:endParaRPr>
                    </a:p>
                    <a:p>
                      <a:r>
                        <a:rPr lang="nb-NO" sz="1100" b="1" baseline="0" dirty="0" smtClean="0">
                          <a:solidFill>
                            <a:schemeClr val="bg1">
                              <a:lumMod val="50000"/>
                            </a:schemeClr>
                          </a:solidFill>
                          <a:latin typeface="Calibri" panose="020F0502020204030204" pitchFamily="34" charset="0"/>
                        </a:rPr>
                        <a:t>Tips og råd samarbeid</a:t>
                      </a:r>
                      <a:r>
                        <a:rPr lang="nb-NO" sz="1100" b="1" baseline="0" dirty="0" smtClean="0">
                          <a:solidFill>
                            <a:srgbClr val="FF0000"/>
                          </a:solidFill>
                          <a:latin typeface="Calibri" panose="020F0502020204030204" pitchFamily="34" charset="0"/>
                        </a:rPr>
                        <a:t>:</a:t>
                      </a:r>
                      <a:endParaRPr lang="nb-NO" sz="1100" b="1" baseline="0" dirty="0" smtClean="0">
                        <a:solidFill>
                          <a:schemeClr val="bg1">
                            <a:lumMod val="50000"/>
                          </a:schemeClr>
                        </a:solidFill>
                        <a:latin typeface="Calibri" panose="020F0502020204030204" pitchFamily="34" charset="0"/>
                      </a:endParaRPr>
                    </a:p>
                    <a:p>
                      <a:pPr marL="171450" indent="-171450">
                        <a:buFont typeface="Arial" panose="020B0604020202020204" pitchFamily="34" charset="0"/>
                        <a:buChar char="•"/>
                      </a:pPr>
                      <a:r>
                        <a:rPr lang="nb-NO" sz="1100" b="0" kern="1200" baseline="0" dirty="0" smtClean="0">
                          <a:solidFill>
                            <a:schemeClr val="bg1">
                              <a:lumMod val="50000"/>
                            </a:schemeClr>
                          </a:solidFill>
                          <a:latin typeface="Calibri" panose="020F0502020204030204" pitchFamily="34" charset="0"/>
                          <a:ea typeface="+mn-ea"/>
                          <a:cs typeface="+mn-cs"/>
                        </a:rPr>
                        <a:t>Gjennomføre en underveisevaluering i IDF. 1. Hva kan vi lære av prosessen så langt – hva har gått bra, hva kunne vært gjort annerledes/bedre?</a:t>
                      </a:r>
                    </a:p>
                    <a:p>
                      <a:pPr marL="171450" indent="-171450">
                        <a:buFont typeface="Arial" panose="020B0604020202020204" pitchFamily="34" charset="0"/>
                        <a:buChar char="•"/>
                      </a:pPr>
                      <a:r>
                        <a:rPr lang="nb-NO" sz="1100" b="0" kern="1200" baseline="0" dirty="0" smtClean="0">
                          <a:solidFill>
                            <a:schemeClr val="bg1">
                              <a:lumMod val="50000"/>
                            </a:schemeClr>
                          </a:solidFill>
                          <a:latin typeface="Calibri" panose="020F0502020204030204" pitchFamily="34" charset="0"/>
                          <a:ea typeface="+mn-ea"/>
                          <a:cs typeface="+mn-cs"/>
                        </a:rPr>
                        <a:t>Utvikling av tiltak rettet mot samarbeidet, toppledelsen, de tillitsvalgte og ikke minst mellomledere. </a:t>
                      </a:r>
                    </a:p>
                    <a:p>
                      <a:pPr marL="171450" indent="-171450">
                        <a:buFont typeface="Arial" panose="020B0604020202020204" pitchFamily="34" charset="0"/>
                        <a:buChar char="•"/>
                      </a:pPr>
                      <a:r>
                        <a:rPr lang="nb-NO" sz="1100" b="0" kern="1200" baseline="0" dirty="0" smtClean="0">
                          <a:solidFill>
                            <a:schemeClr val="bg1">
                              <a:lumMod val="50000"/>
                            </a:schemeClr>
                          </a:solidFill>
                          <a:latin typeface="Calibri" panose="020F0502020204030204" pitchFamily="34" charset="0"/>
                          <a:ea typeface="+mn-ea"/>
                          <a:cs typeface="+mn-cs"/>
                        </a:rPr>
                        <a:t>Utforske årsakene til mellomledernes manglende lojalitet. </a:t>
                      </a:r>
                    </a:p>
                    <a:p>
                      <a:pPr marL="171450" indent="-171450">
                        <a:buFont typeface="Arial" panose="020B0604020202020204" pitchFamily="34" charset="0"/>
                        <a:buChar char="•"/>
                      </a:pPr>
                      <a:r>
                        <a:rPr lang="nb-NO" sz="1100" b="0" kern="1200" baseline="0" dirty="0" smtClean="0">
                          <a:solidFill>
                            <a:schemeClr val="bg1">
                              <a:lumMod val="50000"/>
                            </a:schemeClr>
                          </a:solidFill>
                          <a:latin typeface="Calibri" panose="020F0502020204030204" pitchFamily="34" charset="0"/>
                          <a:ea typeface="+mn-ea"/>
                          <a:cs typeface="+mn-cs"/>
                        </a:rPr>
                        <a:t>Seminar for alle mellomledere med tematikk «endringsprosesser og endringsledelse». Hva kjennetegner den gode endringsleder? Avklare og tydeliggjøre krav og forventninger til ledere i og under endringsprosesser. </a:t>
                      </a:r>
                    </a:p>
                    <a:p>
                      <a:pPr marL="171450" indent="-171450">
                        <a:buFont typeface="Arial" panose="020B0604020202020204" pitchFamily="34" charset="0"/>
                        <a:buChar char="•"/>
                      </a:pPr>
                      <a:endParaRPr lang="nb-NO" sz="1100" baseline="0" dirty="0" smtClean="0">
                        <a:solidFill>
                          <a:schemeClr val="bg1">
                            <a:lumMod val="50000"/>
                          </a:schemeClr>
                        </a:solidFill>
                        <a:latin typeface="Calibri" panose="020F0502020204030204" pitchFamily="34" charset="0"/>
                      </a:endParaRPr>
                    </a:p>
                  </a:txBody>
                  <a:tcPr marL="84432" marR="84432" marT="42217" marB="42217">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604481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479010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BB2F38"/>
      </a:dk1>
      <a:lt1>
        <a:srgbClr val="FFFFFF"/>
      </a:lt1>
      <a:dk2>
        <a:srgbClr val="E16C22"/>
      </a:dk2>
      <a:lt2>
        <a:srgbClr val="DDDEDD"/>
      </a:lt2>
      <a:accent1>
        <a:srgbClr val="BB2F38"/>
      </a:accent1>
      <a:accent2>
        <a:srgbClr val="F3B32B"/>
      </a:accent2>
      <a:accent3>
        <a:srgbClr val="DDDEDD"/>
      </a:accent3>
      <a:accent4>
        <a:srgbClr val="C0C1BF"/>
      </a:accent4>
      <a:accent5>
        <a:srgbClr val="8D8E8D"/>
      </a:accent5>
      <a:accent6>
        <a:srgbClr val="636463"/>
      </a:accent6>
      <a:hlink>
        <a:srgbClr val="05A5BB"/>
      </a:hlink>
      <a:folHlink>
        <a:srgbClr val="11A6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5">
      <a:dk1>
        <a:srgbClr val="FFFFFF"/>
      </a:dk1>
      <a:lt1>
        <a:srgbClr val="FFFFFF"/>
      </a:lt1>
      <a:dk2>
        <a:srgbClr val="E16C22"/>
      </a:dk2>
      <a:lt2>
        <a:srgbClr val="FFFFFF"/>
      </a:lt2>
      <a:accent1>
        <a:srgbClr val="BB2F38"/>
      </a:accent1>
      <a:accent2>
        <a:srgbClr val="F3B32B"/>
      </a:accent2>
      <a:accent3>
        <a:srgbClr val="DDDEDD"/>
      </a:accent3>
      <a:accent4>
        <a:srgbClr val="C0C1BF"/>
      </a:accent4>
      <a:accent5>
        <a:srgbClr val="8D8E8D"/>
      </a:accent5>
      <a:accent6>
        <a:srgbClr val="FFFFFF"/>
      </a:accent6>
      <a:hlink>
        <a:srgbClr val="05A5BB"/>
      </a:hlink>
      <a:folHlink>
        <a:srgbClr val="11A6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8CC4C49B891784389D4BEEA187B7247" ma:contentTypeVersion="4" ma:contentTypeDescription="Opprett et nytt dokument." ma:contentTypeScope="" ma:versionID="8fa59eb4a9cf55623bf969b9a6163dc0">
  <xsd:schema xmlns:xsd="http://www.w3.org/2001/XMLSchema" xmlns:xs="http://www.w3.org/2001/XMLSchema" xmlns:p="http://schemas.microsoft.com/office/2006/metadata/properties" xmlns:ns1="http://schemas.microsoft.com/sharepoint/v3" xmlns:ns2="4c7c0a61-1e73-4cd6-8071-e4a1938b150a" targetNamespace="http://schemas.microsoft.com/office/2006/metadata/properties" ma:root="true" ma:fieldsID="48b51a09a221174db4dab51f18c56621" ns1:_="" ns2:_="">
    <xsd:import namespace="http://schemas.microsoft.com/sharepoint/v3"/>
    <xsd:import namespace="4c7c0a61-1e73-4cd6-8071-e4a1938b150a"/>
    <xsd:element name="properties">
      <xsd:complexType>
        <xsd:sequence>
          <xsd:element name="documentManagement">
            <xsd:complexType>
              <xsd:all>
                <xsd:element ref="ns2:SharedWithUsers" minOccurs="0"/>
                <xsd:element ref="ns1:IMAddres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Adresse for direktemeldinger"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7c0a61-1e73-4cd6-8071-e4a1938b150a"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Hash for deling av tips" ma:internalName="SharingHintHash" ma:readOnly="true">
      <xsd:simpleType>
        <xsd:restriction base="dms:Text"/>
      </xsd:simple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Props1.xml><?xml version="1.0" encoding="utf-8"?>
<ds:datastoreItem xmlns:ds="http://schemas.openxmlformats.org/officeDocument/2006/customXml" ds:itemID="{9602ACCE-EFF4-4534-923C-44D419CED023}">
  <ds:schemaRefs>
    <ds:schemaRef ds:uri="http://schemas.microsoft.com/sharepoint/v3/contenttype/forms"/>
  </ds:schemaRefs>
</ds:datastoreItem>
</file>

<file path=customXml/itemProps2.xml><?xml version="1.0" encoding="utf-8"?>
<ds:datastoreItem xmlns:ds="http://schemas.openxmlformats.org/officeDocument/2006/customXml" ds:itemID="{08C1593D-BF5E-46B9-B125-E576F3B5B1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c7c0a61-1e73-4cd6-8071-e4a1938b15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FCF2A9-8304-4A36-BB1E-6F04F848229C}">
  <ds:schemaRefs>
    <ds:schemaRef ds:uri="http://www.w3.org/XML/1998/namespace"/>
    <ds:schemaRef ds:uri="http://purl.org/dc/dcmitype/"/>
    <ds:schemaRef ds:uri="http://schemas.microsoft.com/office/infopath/2007/PartnerControls"/>
    <ds:schemaRef ds:uri="4c7c0a61-1e73-4cd6-8071-e4a1938b150a"/>
    <ds:schemaRef ds:uri="http://schemas.microsoft.com/sharepoint/v3"/>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1873</TotalTime>
  <Words>647</Words>
  <Application>Microsoft Office PowerPoint</Application>
  <PresentationFormat>Skjermfremvisning (4:3)</PresentationFormat>
  <Paragraphs>59</Paragraphs>
  <Slides>6</Slides>
  <Notes>0</Notes>
  <HiddenSlides>1</HiddenSlides>
  <MMClips>0</MMClips>
  <ScaleCrop>false</ScaleCrop>
  <HeadingPairs>
    <vt:vector size="6" baseType="variant">
      <vt:variant>
        <vt:lpstr>Brukte skrifter</vt:lpstr>
      </vt:variant>
      <vt:variant>
        <vt:i4>2</vt:i4>
      </vt:variant>
      <vt:variant>
        <vt:lpstr>Tema</vt:lpstr>
      </vt:variant>
      <vt:variant>
        <vt:i4>2</vt:i4>
      </vt:variant>
      <vt:variant>
        <vt:lpstr>Lysbildetitler</vt:lpstr>
      </vt:variant>
      <vt:variant>
        <vt:i4>6</vt:i4>
      </vt:variant>
    </vt:vector>
  </HeadingPairs>
  <TitlesOfParts>
    <vt:vector size="10" baseType="lpstr">
      <vt:lpstr>Arial</vt:lpstr>
      <vt:lpstr>Calibri</vt:lpstr>
      <vt:lpstr>Office Theme</vt:lpstr>
      <vt:lpstr>Custom Design</vt:lpstr>
      <vt:lpstr>Nettkurset i samarbeid og medbestemmelse </vt:lpstr>
      <vt:lpstr> Dilemma: Omstillingsprosess – fra god start til dårlig gjennomføring.  </vt:lpstr>
      <vt:lpstr>PowerPoint-presentasjon</vt:lpstr>
      <vt:lpstr>PowerPoint-presentasjon</vt:lpstr>
      <vt:lpstr>Dilemma: Omstillingsprosess – fra god start til dårlig gjennomføring (Tips til prosessleder)</vt:lpstr>
      <vt:lpstr>PowerPoint-presentasjon</vt:lpstr>
    </vt:vector>
  </TitlesOfParts>
  <Company>NKF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Ness Turco</dc:creator>
  <cp:lastModifiedBy>Volen, Christina</cp:lastModifiedBy>
  <cp:revision>71</cp:revision>
  <dcterms:created xsi:type="dcterms:W3CDTF">2015-10-23T08:09:02Z</dcterms:created>
  <dcterms:modified xsi:type="dcterms:W3CDTF">2016-06-10T08:33:31Z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0x01010008CC4C49B891784389D4BEEA187B7247</vt:lpwstr>
  </property>
</Properties>
</file>