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12"/>
  </p:notesMasterIdLst>
  <p:sldIdLst>
    <p:sldId id="280" r:id="rId6"/>
    <p:sldId id="261" r:id="rId7"/>
    <p:sldId id="271" r:id="rId8"/>
    <p:sldId id="272" r:id="rId9"/>
    <p:sldId id="264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7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85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E785-3144-4710-B65E-6C3D703906B4}" type="datetimeFigureOut">
              <a:rPr lang="nb-NO" smtClean="0"/>
              <a:t>10.06.2016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DB385-D7F8-4B1E-A8A8-90605C73E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3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4006850" cy="4251325"/>
          </a:xfrm>
        </p:spPr>
        <p:txBody>
          <a:bodyPr/>
          <a:lstStyle>
            <a:lvl1pPr>
              <a:defRPr baseline="0"/>
            </a:lvl1pPr>
            <a:lvl3pPr>
              <a:defRPr baseline="0"/>
            </a:lvl3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1593504"/>
            <a:ext cx="4006850" cy="4251325"/>
          </a:xfrm>
        </p:spPr>
        <p:txBody>
          <a:bodyPr/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1347"/>
            <a:ext cx="8229600" cy="4559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legge til tekst/tittel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602224"/>
            <a:ext cx="8229600" cy="45275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Sett inn </a:t>
            </a:r>
            <a:r>
              <a:rPr lang="en-US" dirty="0" err="1" smtClean="0"/>
              <a:t>bilde</a:t>
            </a:r>
            <a:r>
              <a:rPr lang="en-US" dirty="0" smtClean="0"/>
              <a:t>/</a:t>
            </a:r>
            <a:r>
              <a:rPr lang="en-US" dirty="0" err="1" smtClean="0"/>
              <a:t>illustrasjon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3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85687" y="1664463"/>
            <a:ext cx="7107256" cy="1277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ksid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Klikk for å sette inn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legge til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71CF-C520-444F-A6CB-78C27508257F}" type="datetimeFigureOut">
              <a:rPr lang="en-US" smtClean="0"/>
              <a:t>6/10/2016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3267-F6CD-D347-AA6D-2D7465EC4703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E771-05D4-044F-9EBC-83D8E8325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24515" y="521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Nettkurset i samarbeid og medbestemmelse</a:t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>
          <a:xfrm>
            <a:off x="985687" y="3232005"/>
            <a:ext cx="7107256" cy="1277938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/>
              <a:t>Dilemma: Omstillingsprosess i Fikseridirektoratet</a:t>
            </a:r>
            <a:r>
              <a:rPr lang="nb-NO" sz="3600" b="1" dirty="0"/>
              <a:t> </a:t>
            </a:r>
            <a:br>
              <a:rPr lang="nb-NO" sz="3600" b="1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462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6" y="192750"/>
            <a:ext cx="8229600" cy="557875"/>
          </a:xfrm>
        </p:spPr>
        <p:txBody>
          <a:bodyPr>
            <a:noAutofit/>
          </a:bodyPr>
          <a:lstStyle/>
          <a:p>
            <a:r>
              <a:rPr lang="nb-NO" sz="2000" b="1" dirty="0" smtClean="0"/>
              <a:t>Dilemma: Omstillingsprosess i Fikseridirektoratet</a:t>
            </a:r>
            <a:r>
              <a:rPr lang="nb-NO" sz="2400" b="1" dirty="0" smtClean="0"/>
              <a:t> </a:t>
            </a:r>
            <a:r>
              <a:rPr lang="nb-NO" sz="2400" b="1" dirty="0"/>
              <a:t/>
            </a:r>
            <a:br>
              <a:rPr lang="nb-NO" sz="2400" b="1" dirty="0"/>
            </a:br>
            <a:endParaRPr lang="en-US" sz="2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63523"/>
              </p:ext>
            </p:extLst>
          </p:nvPr>
        </p:nvGraphicFramePr>
        <p:xfrm>
          <a:off x="-1" y="614149"/>
          <a:ext cx="9144001" cy="563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9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8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384">
                <a:tc>
                  <a:txBody>
                    <a:bodyPr/>
                    <a:lstStyle/>
                    <a:p>
                      <a:r>
                        <a:rPr lang="nb-NO" sz="13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TEMA</a:t>
                      </a:r>
                      <a:endParaRPr lang="nb-NO" sz="13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4432" marR="84432" marT="42217" marB="4221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NOTATER</a:t>
                      </a:r>
                    </a:p>
                  </a:txBody>
                  <a:tcPr marL="84432" marR="84432" marT="42217" marB="4221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6142">
                <a:tc>
                  <a:txBody>
                    <a:bodyPr/>
                    <a:lstStyle/>
                    <a:p>
                      <a:r>
                        <a:rPr lang="nb-NO" sz="1200" b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Bakgrunn: </a:t>
                      </a:r>
                      <a:endParaRPr lang="nb-NO" sz="12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Fiksedirektoratet er en underliggende virksomhet av</a:t>
                      </a:r>
                      <a:r>
                        <a:rPr lang="nb-NO" sz="12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Mysterie</a:t>
                      </a:r>
                      <a:r>
                        <a:rPr lang="nb-NO" sz="12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departementet. Det er nå en politisk prosess hvor Fiksedirektoratet antakeligvis skal overta enkelte oppgaver fra Organiseringsverket og fra Virrevesenet. </a:t>
                      </a:r>
                    </a:p>
                    <a:p>
                      <a:r>
                        <a:rPr lang="nb-NO" sz="12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200" b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Situasjonen: </a:t>
                      </a:r>
                      <a:endParaRPr lang="nb-NO" sz="12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Så langt har etatsdirektøren i Fiksedirektoratet samt en mindre gruppe hatt flere møter med Mysteriedepartementet samt andre eksterne interessenter. </a:t>
                      </a:r>
                    </a:p>
                    <a:p>
                      <a:r>
                        <a:rPr lang="nb-NO" sz="12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2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tillitsvalgte vet at det er en politisk beslutningsprosess, men tror at ledelsen vet mer enn det de sier. De mener at endringene vil få store konsekvenser for oppgaver, organisering, kompetanse- og ressursbehov i organisasjonen. Det er uro i Fiksedirektoratet, både fordi de nye oppgavene endrer hele formålet til direktoratet, og fordi mange ansatte lurer på om noen oppgaver skal ut av direktoratet.</a:t>
                      </a:r>
                    </a:p>
                  </a:txBody>
                  <a:tcPr marL="84432" marR="84432" marT="42217" marB="4221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b="1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Tenk</a:t>
                      </a:r>
                      <a:r>
                        <a:rPr lang="nb-NO" sz="1100" b="1" kern="12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individuelt og ta egne notater: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Hva sier avtaleverket om hva ledelsen MÅ forholde seg til?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Hva BØR eller KAN ledelsen gjøre for å trygge og motivere de ansatte for endringene? Hva er smart å gjøre nå?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Hvordan kan de tillitsvalgte bidra på best mulig måte?</a:t>
                      </a:r>
                    </a:p>
                    <a:p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nb-NO" sz="11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Stikkord</a:t>
                      </a:r>
                      <a:r>
                        <a:rPr lang="nb-NO" sz="1100" b="1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 </a:t>
                      </a:r>
                      <a:endParaRPr lang="nb-NO" sz="1100" b="1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politiske beslutninger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Hovedavtalen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kjennetegn på gode omstillings- og endringsprosesser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100" kern="12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nb-NO" sz="11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Notater</a:t>
                      </a:r>
                      <a:r>
                        <a:rPr lang="nb-NO" sz="1100" b="1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 </a:t>
                      </a:r>
                      <a:endParaRPr lang="nb-NO" sz="1100" b="1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nb-NO" sz="11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nb-NO" sz="1100" b="1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Gruppediskusjon</a:t>
                      </a:r>
                      <a:r>
                        <a:rPr lang="nb-NO" sz="1100" b="1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: </a:t>
                      </a:r>
                    </a:p>
                    <a:p>
                      <a:r>
                        <a:rPr lang="nb-NO" sz="11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Ta en bordet rundt og forsøk å bli enig om: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Hva </a:t>
                      </a: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 ledelsen og de tillitsvalgte pålagt å gjøre i henhold til regelverket?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Hvordan hadde dere villet løst </a:t>
                      </a:r>
                      <a:r>
                        <a:rPr lang="nb-NO" sz="1100" baseline="0" dirty="0" smtClean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situasjonen? </a:t>
                      </a:r>
                      <a:endParaRPr lang="nb-NO" sz="11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4432" marR="84432" marT="42217" marB="42217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0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4" y="1187356"/>
            <a:ext cx="5923128" cy="2838734"/>
          </a:xfrm>
          <a:prstGeom prst="wedgeRoundRect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Hva er ledelsen og de tillitsvalgte pålagt å gjøre i henhold til regelverket? </a:t>
            </a:r>
          </a:p>
        </p:txBody>
      </p:sp>
    </p:spTree>
    <p:extLst>
      <p:ext uri="{BB962C8B-B14F-4D97-AF65-F5344CB8AC3E}">
        <p14:creationId xmlns:p14="http://schemas.microsoft.com/office/powerpoint/2010/main" val="400694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 formet som et avrundet rektangel 3"/>
          <p:cNvSpPr/>
          <p:nvPr/>
        </p:nvSpPr>
        <p:spPr>
          <a:xfrm>
            <a:off x="1569494" y="1187356"/>
            <a:ext cx="5923128" cy="2838734"/>
          </a:xfrm>
          <a:prstGeom prst="wedgeRoundRectCallou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Hvordan hadde dere </a:t>
            </a:r>
            <a:r>
              <a:rPr lang="nb-NO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villet </a:t>
            </a:r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løst situasjonen?  </a:t>
            </a:r>
          </a:p>
        </p:txBody>
      </p:sp>
    </p:spTree>
    <p:extLst>
      <p:ext uri="{BB962C8B-B14F-4D97-AF65-F5344CB8AC3E}">
        <p14:creationId xmlns:p14="http://schemas.microsoft.com/office/powerpoint/2010/main" val="16557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6" y="192750"/>
            <a:ext cx="8229600" cy="557875"/>
          </a:xfrm>
        </p:spPr>
        <p:txBody>
          <a:bodyPr>
            <a:noAutofit/>
          </a:bodyPr>
          <a:lstStyle/>
          <a:p>
            <a:r>
              <a:rPr lang="nb-NO" sz="2000" b="1" dirty="0" smtClean="0"/>
              <a:t>Dilemma: </a:t>
            </a:r>
            <a:r>
              <a:rPr lang="nb-NO" sz="2000" b="1" dirty="0"/>
              <a:t>Omstillingsprosess i </a:t>
            </a:r>
            <a:r>
              <a:rPr lang="nb-NO" sz="2000" b="1" dirty="0" smtClean="0"/>
              <a:t>Fikseridirektoratet</a:t>
            </a:r>
            <a:br>
              <a:rPr lang="nb-NO" sz="2000" b="1" dirty="0" smtClean="0"/>
            </a:br>
            <a:r>
              <a:rPr lang="nb-NO" sz="1600" b="1" dirty="0" smtClean="0"/>
              <a:t>(Tips til prosessleder)</a:t>
            </a:r>
            <a:r>
              <a:rPr lang="nb-NO" sz="2000" b="1" dirty="0"/>
              <a:t/>
            </a:r>
            <a:br>
              <a:rPr lang="nb-NO" sz="2000" b="1" dirty="0"/>
            </a:br>
            <a:endParaRPr lang="en-US" sz="20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86631"/>
              </p:ext>
            </p:extLst>
          </p:nvPr>
        </p:nvGraphicFramePr>
        <p:xfrm>
          <a:off x="0" y="941695"/>
          <a:ext cx="9144001" cy="529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2138">
                <a:tc>
                  <a:txBody>
                    <a:bodyPr/>
                    <a:lstStyle/>
                    <a:p>
                      <a:r>
                        <a:rPr lang="nb-NO" sz="13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TEMA</a:t>
                      </a:r>
                      <a:endParaRPr lang="nb-NO" sz="13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4432" marR="84432" marT="42217" marB="4221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NOTATER</a:t>
                      </a:r>
                    </a:p>
                  </a:txBody>
                  <a:tcPr marL="84432" marR="84432" marT="42217" marB="4221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0189">
                <a:tc>
                  <a:txBody>
                    <a:bodyPr/>
                    <a:lstStyle/>
                    <a:p>
                      <a:r>
                        <a:rPr lang="nb-NO" sz="1100" b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Bakgrunn: </a:t>
                      </a:r>
                      <a:endParaRPr lang="nb-NO" sz="11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Fiksedirektoratet er en underliggende virksomhet av</a:t>
                      </a:r>
                      <a:r>
                        <a:rPr lang="nb-NO" sz="1100" kern="12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Mysterie</a:t>
                      </a:r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departementet. Det er nå en politisk prosess hvor Fiksedirektoratet antakeligvis skal overta enkelte oppgaver fra Organiseringsverket og fra Virrevesenet. </a:t>
                      </a:r>
                    </a:p>
                    <a:p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100" b="1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Situasjonen: </a:t>
                      </a:r>
                      <a:endParaRPr lang="nb-NO" sz="1100" kern="1200" dirty="0" smtClean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Så langt har etatsdirektøren i Fiksedirektoratet samt en mindre gruppe hatt flere møter med Mysteriedepartementet samt andre eksterne interessenter. </a:t>
                      </a:r>
                    </a:p>
                    <a:p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nb-NO" sz="1100" kern="120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tillitsvalgte vet at det er en politisk beslutningsprosess, men tror at ledelsen vet mer enn det de sier. De mener at endringene vil få store konsekvenser for oppgaver, organisering, kompetanse- og ressursbehov i organisasjon. Det er uro i Fiksedirektoratet, både fordi de nye oppgavene endrer hele formålet til direktoratet, og fordi mange ansatte lurer på om noen oppgaver skal ut av direktoratet.</a:t>
                      </a:r>
                    </a:p>
                  </a:txBody>
                  <a:tcPr marL="84432" marR="84432" marT="42217" marB="42217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</a:rPr>
                        <a:t>Tips angående regelverk</a:t>
                      </a: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Hva er ledelsen og de tillitsvalgte pålagt å gjøre i henhold til regelverket?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(Se </a:t>
                      </a:r>
                      <a:r>
                        <a:rPr lang="nb-NO" sz="11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kap</a:t>
                      </a: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«Omstilling».)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 er ikke medbestemmelse på politiske beslutninger – pliktig til å gjennomføre. Avklaringer gjøres med fagdepartementet.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Berører arbeidssituasjonen til arbeidstakerne = samarbeid etter Hovedavtalen.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Hvem samarbeider? Partene lokalt (arbeidsgiver og de tillitsvalgte).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Samarbeidet angår to virksomheter – normalt å opprette en arbeidsgruppe (sikre reell medbestemmelse).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Hvordan foregår samarbeidet? Kommer an på sak. (Se </a:t>
                      </a:r>
                      <a:r>
                        <a:rPr lang="nb-NO" sz="1100" kern="1200" baseline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kap</a:t>
                      </a: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Omstilling.)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Organisasjonskart (mer enn seks måneder): forhandling.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Fornuftig å opprette en egen omstillingsavtale for å skape ro.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Informerer ledelsen godt nok i henhold til kravene?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100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100" kern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100" b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Tips angående samarbeid: </a:t>
                      </a:r>
                      <a:endParaRPr lang="nb-NO" sz="1100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Forankring av bakgrunn for endringene og hvilken type endringer dette er (er dette en VIL-endring, en MÅ-endring eller en SKAL-endring?).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Dette er en SKAL-endring, men for å lykkes er det viktig å få organisasjonen med seg slik at kan bli en VIL-endring i tillegg.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Åpen og ærlig gjennomgang av det ledelsen vet og ikke vet, både til de tillitsvalgte og til de ansatte.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Ledelsen bør vise forståelse for de bekymringer som de ansatte har.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Trygge og motivere de ansatte for endringene gjennom god kommunikasjon.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Involvering av de tillitsvalgte i den videre prosessen.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Utvikling av omstillingsavtale.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Utvikling av handlingsplan for prosessen videre (hva skjer når og på hvilken måte?).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1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Vurdere tiltak for kompetansebevisstgjøring og motivasjonsavklaring slik at de ansatte øker sin omstillingsdyktighet.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4432" marR="84432" marT="42217" marB="42217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BB2F38"/>
      </a:dk1>
      <a:lt1>
        <a:srgbClr val="FFFFFF"/>
      </a:lt1>
      <a:dk2>
        <a:srgbClr val="E16C22"/>
      </a:dk2>
      <a:lt2>
        <a:srgbClr val="DDDEDD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636463"/>
      </a:accent6>
      <a:hlink>
        <a:srgbClr val="05A5BB"/>
      </a:hlink>
      <a:folHlink>
        <a:srgbClr val="11A6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5">
      <a:dk1>
        <a:srgbClr val="FFFFFF"/>
      </a:dk1>
      <a:lt1>
        <a:srgbClr val="FFFFFF"/>
      </a:lt1>
      <a:dk2>
        <a:srgbClr val="E16C22"/>
      </a:dk2>
      <a:lt2>
        <a:srgbClr val="FFFFFF"/>
      </a:lt2>
      <a:accent1>
        <a:srgbClr val="BB2F38"/>
      </a:accent1>
      <a:accent2>
        <a:srgbClr val="F3B32B"/>
      </a:accent2>
      <a:accent3>
        <a:srgbClr val="DDDEDD"/>
      </a:accent3>
      <a:accent4>
        <a:srgbClr val="C0C1BF"/>
      </a:accent4>
      <a:accent5>
        <a:srgbClr val="8D8E8D"/>
      </a:accent5>
      <a:accent6>
        <a:srgbClr val="FFFFFF"/>
      </a:accent6>
      <a:hlink>
        <a:srgbClr val="05A5BB"/>
      </a:hlink>
      <a:folHlink>
        <a:srgbClr val="11A6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C4C49B891784389D4BEEA187B7247" ma:contentTypeVersion="4" ma:contentTypeDescription="Opprett et nytt dokument." ma:contentTypeScope="" ma:versionID="8fa59eb4a9cf55623bf969b9a6163dc0">
  <xsd:schema xmlns:xsd="http://www.w3.org/2001/XMLSchema" xmlns:xs="http://www.w3.org/2001/XMLSchema" xmlns:p="http://schemas.microsoft.com/office/2006/metadata/properties" xmlns:ns1="http://schemas.microsoft.com/sharepoint/v3" xmlns:ns2="4c7c0a61-1e73-4cd6-8071-e4a1938b150a" targetNamespace="http://schemas.microsoft.com/office/2006/metadata/properties" ma:root="true" ma:fieldsID="48b51a09a221174db4dab51f18c56621" ns1:_="" ns2:_="">
    <xsd:import namespace="http://schemas.microsoft.com/sharepoint/v3"/>
    <xsd:import namespace="4c7c0a61-1e73-4cd6-8071-e4a1938b15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IMAddres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Adresse for direktemeldinger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c0a61-1e73-4cd6-8071-e4a1938b15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ash for deling av tips" ma:internalName="SharingHintHash" ma:readOnly="true">
      <xsd:simpleType>
        <xsd:restriction base="dms:Text"/>
      </xsd:simple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02ACCE-EFF4-4534-923C-44D419CED0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FCF2A9-8304-4A36-BB1E-6F04F848229C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c7c0a61-1e73-4cd6-8071-e4a1938b150a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C1593D-BF5E-46B9-B125-E576F3B5B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7c0a61-1e73-4cd6-8071-e4a1938b15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462</Words>
  <Application>Microsoft Office PowerPoint</Application>
  <PresentationFormat>Skjermfremvisning (4:3)</PresentationFormat>
  <Paragraphs>69</Paragraphs>
  <Slides>6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Custom Design</vt:lpstr>
      <vt:lpstr>Nettkurset i samarbeid og medbestemmelse </vt:lpstr>
      <vt:lpstr>Dilemma: Omstillingsprosess i Fikseridirektoratet  </vt:lpstr>
      <vt:lpstr>PowerPoint-presentasjon</vt:lpstr>
      <vt:lpstr>PowerPoint-presentasjon</vt:lpstr>
      <vt:lpstr>Dilemma: Omstillingsprosess i Fikseridirektoratet (Tips til prosessleder) </vt:lpstr>
      <vt:lpstr>PowerPoint-presentasjon</vt:lpstr>
    </vt:vector>
  </TitlesOfParts>
  <Company>NKF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Ness Turco</dc:creator>
  <cp:lastModifiedBy>Volen, Christina</cp:lastModifiedBy>
  <cp:revision>74</cp:revision>
  <dcterms:created xsi:type="dcterms:W3CDTF">2015-10-23T08:09:02Z</dcterms:created>
  <dcterms:modified xsi:type="dcterms:W3CDTF">2016-06-10T08:34:46Z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0x01010008CC4C49B891784389D4BEEA187B7247</vt:lpwstr>
  </property>
</Properties>
</file>