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16"/>
  </p:notesMasterIdLst>
  <p:sldIdLst>
    <p:sldId id="257" r:id="rId6"/>
    <p:sldId id="282" r:id="rId7"/>
    <p:sldId id="312" r:id="rId8"/>
    <p:sldId id="311" r:id="rId9"/>
    <p:sldId id="288" r:id="rId10"/>
    <p:sldId id="313" r:id="rId11"/>
    <p:sldId id="315" r:id="rId12"/>
    <p:sldId id="297" r:id="rId13"/>
    <p:sldId id="317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 H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 autoAdjust="0"/>
    <p:restoredTop sz="94184" autoAdjust="0"/>
  </p:normalViewPr>
  <p:slideViewPr>
    <p:cSldViewPr snapToGrid="0" snapToObjects="1">
      <p:cViewPr varScale="1">
        <p:scale>
          <a:sx n="102" d="100"/>
          <a:sy n="102" d="100"/>
        </p:scale>
        <p:origin x="69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10.06.2016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 smtClean="0"/>
              <a:t>Be alle om å tenke og skrive</a:t>
            </a:r>
            <a:r>
              <a:rPr lang="nb-NO" baseline="0" dirty="0" smtClean="0"/>
              <a:t> ned noen punkter på det som kjennetegner et godt samarbeid.  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Er gruppen 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B385-D7F8-4B1E-A8A8-90605C73E61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78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131943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32576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 smtClean="0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 smtClean="0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 smtClean="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99972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0" y="1032040"/>
            <a:ext cx="856863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2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083" y="6561607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1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5174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4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kapitteloverskrift</a:t>
            </a:r>
            <a:endParaRPr lang="nb-NO" dirty="0"/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 smtClean="0"/>
              <a:t>##</a:t>
            </a:r>
            <a:endParaRPr lang="nb-NO" dirty="0"/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 smtClean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05445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5"/>
            <a:ext cx="2449893" cy="5113571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temaoverskrift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4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6/10/2016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5" y="3667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Nav Østfold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5687" y="2959596"/>
            <a:ext cx="7107256" cy="2077099"/>
          </a:xfrm>
        </p:spPr>
        <p:txBody>
          <a:bodyPr>
            <a:normAutofit fontScale="40000" lnSpcReduction="20000"/>
          </a:bodyPr>
          <a:lstStyle/>
          <a:p>
            <a:endParaRPr lang="nb-NO" dirty="0" smtClean="0"/>
          </a:p>
          <a:p>
            <a:r>
              <a:rPr lang="nb-NO" sz="5600" smtClean="0"/>
              <a:t>Samling</a:t>
            </a:r>
            <a:r>
              <a:rPr lang="nb-NO" sz="5600" dirty="0"/>
              <a:t>: evaluering og </a:t>
            </a:r>
            <a:r>
              <a:rPr lang="nb-NO" sz="5600" dirty="0" smtClean="0"/>
              <a:t>læring.</a:t>
            </a:r>
          </a:p>
          <a:p>
            <a:r>
              <a:rPr lang="nb-NO" sz="5600" dirty="0" smtClean="0"/>
              <a:t>Målgruppe: partene, øverste ledelse og tillitsvalgte.</a:t>
            </a:r>
          </a:p>
          <a:p>
            <a:endParaRPr lang="nb-NO" sz="5600" dirty="0" smtClean="0"/>
          </a:p>
          <a:p>
            <a:r>
              <a:rPr lang="nb-NO" sz="4500" dirty="0" smtClean="0"/>
              <a:t>Opplæringsmaterialet</a:t>
            </a:r>
            <a:r>
              <a:rPr lang="nb-NO" sz="5600" dirty="0" smtClean="0"/>
              <a:t/>
            </a:r>
            <a:br>
              <a:rPr lang="nb-NO" sz="5600" dirty="0" smtClean="0"/>
            </a:br>
            <a:endParaRPr lang="nb-NO" sz="5600" dirty="0"/>
          </a:p>
        </p:txBody>
      </p:sp>
    </p:spTree>
    <p:extLst>
      <p:ext uri="{BB962C8B-B14F-4D97-AF65-F5344CB8AC3E}">
        <p14:creationId xmlns:p14="http://schemas.microsoft.com/office/powerpoint/2010/main" val="369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Mål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nb-NO" sz="4000" b="1" dirty="0" smtClean="0"/>
          </a:p>
          <a:p>
            <a:pPr marL="0" lvl="0" indent="0">
              <a:buNone/>
            </a:pPr>
            <a:r>
              <a:rPr lang="nb-NO" sz="2800" dirty="0" smtClean="0"/>
              <a:t>Samling </a:t>
            </a:r>
            <a:r>
              <a:rPr lang="nb-NO" sz="2800" dirty="0"/>
              <a:t>for evaluering og læring mellom </a:t>
            </a:r>
            <a:r>
              <a:rPr lang="nb-NO" sz="2800" dirty="0" smtClean="0"/>
              <a:t>partene.</a:t>
            </a:r>
            <a:endParaRPr lang="nb-NO" sz="2800" dirty="0"/>
          </a:p>
          <a:p>
            <a:pPr marL="0" lvl="0" indent="0">
              <a:buNone/>
            </a:pPr>
            <a:endParaRPr lang="nb-NO" sz="2800" dirty="0" smtClean="0"/>
          </a:p>
          <a:p>
            <a:pPr marL="0" lvl="0" indent="0">
              <a:buNone/>
            </a:pPr>
            <a:r>
              <a:rPr lang="nb-NO" sz="2800" dirty="0" smtClean="0"/>
              <a:t>Målet med samlingen </a:t>
            </a:r>
            <a:r>
              <a:rPr lang="nb-NO" sz="2800" dirty="0"/>
              <a:t>er å evaluere samarbeidet siste året samt identifisere tiltak for å bevare og forbedre samarbeidet neste år. Partene skal evaluere samarbeidet en gang i året (jf. HA § 1, nr. 12). </a:t>
            </a:r>
          </a:p>
          <a:p>
            <a:pPr marL="0" indent="0">
              <a:buNone/>
            </a:pPr>
            <a:endParaRPr lang="nb-NO" sz="2800" i="1" dirty="0"/>
          </a:p>
          <a:p>
            <a:pPr marL="0" indent="0">
              <a:buNone/>
            </a:pPr>
            <a:r>
              <a:rPr lang="nb-NO" sz="2800" dirty="0" smtClean="0"/>
              <a:t>Innhold: </a:t>
            </a:r>
            <a:endParaRPr lang="nb-NO" sz="2800" dirty="0"/>
          </a:p>
          <a:p>
            <a:pPr lvl="1"/>
            <a:r>
              <a:rPr lang="nb-NO" sz="2100" dirty="0"/>
              <a:t>e</a:t>
            </a:r>
            <a:r>
              <a:rPr lang="nb-NO" sz="2100" dirty="0" smtClean="0"/>
              <a:t>valuering av året som har gått.</a:t>
            </a:r>
            <a:endParaRPr lang="nb-NO" sz="21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223158" y="276726"/>
            <a:ext cx="6269463" cy="3749364"/>
          </a:xfrm>
          <a:prstGeom prst="wedgeRoundRect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Samarbeidet i året som har gått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Hva vil du trekke frem som har vært bra?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Calibri" panose="020F0502020204030204" pitchFamily="34" charset="0"/>
              </a:rPr>
              <a:t>Hva vil du trekke frem som kunne ha vært bedre?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1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200294" y="0"/>
            <a:ext cx="8229600" cy="649313"/>
          </a:xfrm>
        </p:spPr>
        <p:txBody>
          <a:bodyPr>
            <a:normAutofit/>
          </a:bodyPr>
          <a:lstStyle/>
          <a:p>
            <a:r>
              <a:rPr lang="nb-NO" sz="2800" dirty="0"/>
              <a:t>G</a:t>
            </a:r>
            <a:r>
              <a:rPr lang="nb-NO" sz="2800" dirty="0" smtClean="0"/>
              <a:t>odt samarbeid. Rammer og samhandling</a:t>
            </a:r>
            <a:endParaRPr lang="nb-NO" sz="2800" dirty="0"/>
          </a:p>
        </p:txBody>
      </p:sp>
      <p:sp>
        <p:nvSpPr>
          <p:cNvPr id="2" name="Rektangel 1"/>
          <p:cNvSpPr/>
          <p:nvPr/>
        </p:nvSpPr>
        <p:spPr>
          <a:xfrm>
            <a:off x="200293" y="934320"/>
            <a:ext cx="229352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 smtClean="0">
                <a:solidFill>
                  <a:prstClr val="black"/>
                </a:solidFill>
              </a:rPr>
              <a:t>Godt </a:t>
            </a:r>
            <a:r>
              <a:rPr lang="nb-NO" sz="1100" b="1" dirty="0">
                <a:solidFill>
                  <a:prstClr val="black"/>
                </a:solidFill>
              </a:rPr>
              <a:t>samarbeid </a:t>
            </a:r>
          </a:p>
          <a:p>
            <a:endParaRPr lang="nb-NO" sz="1100" b="1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Et godt samarbeid forutsetter et godt og avklart lokalt fundament for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Denne sjekklisten kan brukes av både leder og tillitsvalgte som «egenvurdering» og som grunnlag for en diskusjon og evaluering av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Sjekklisten inneholder </a:t>
            </a:r>
            <a:r>
              <a:rPr lang="nb-NO" sz="1100" dirty="0" smtClean="0">
                <a:solidFill>
                  <a:prstClr val="black"/>
                </a:solidFill>
              </a:rPr>
              <a:t>påstander om både rammer og samhandling. </a:t>
            </a:r>
            <a:r>
              <a:rPr lang="nb-NO" sz="1100" dirty="0">
                <a:solidFill>
                  <a:prstClr val="black"/>
                </a:solidFill>
              </a:rPr>
              <a:t>Begge deler er viktig for et konstruktivt samarbeid. 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84293"/>
              </p:ext>
            </p:extLst>
          </p:nvPr>
        </p:nvGraphicFramePr>
        <p:xfrm>
          <a:off x="3922938" y="556701"/>
          <a:ext cx="5164356" cy="6397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4009"/>
                <a:gridCol w="950347"/>
              </a:tblGrid>
              <a:tr h="279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SJEKKLISTE FOR RAMMER OG SAMHANDLING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+/-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Rammer: 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god kjennskap til aktuelt lov- og avtaleverk.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faste, avtalte møtetidspunkt (et årshjul).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7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god sakliste som skiller mellom informasjon, drøfting og/eller forhandlingssaker.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i tilstrekkelig tid på forhånd.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med godt forberedte vedlegg.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avklart fullmaktene og hvem som skal delta på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8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de ad hoc-sakene som dukker opp på en hensiktsmessig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38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bruker sjekklister, vurderingsskjema og lignende til å behandle 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evaluerer samarbeidet.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systematisk med å forbedre samarbeidet.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Samhandling: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er opptatt av å bygge gode samarbeidsrelasjoner.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målrettet, strukturert og systematisk.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uenighet på en god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forstår og respekterer hverandres roller.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åpen og ærlig kommunikasjon.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skiller sak og person i våre diskusjoner.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er grunnleggende løsningsorienterte.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stiller oss bak beslutninger som blir tatt.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møter godt forberedt til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9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246887" y="53641"/>
            <a:ext cx="8229600" cy="8370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 dirty="0" smtClean="0"/>
              <a:t>Oppgave: Evaluering av samarbeidet siste året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2" name="TekstSylinder 1"/>
          <p:cNvSpPr txBox="1"/>
          <p:nvPr/>
        </p:nvSpPr>
        <p:spPr>
          <a:xfrm>
            <a:off x="945884" y="962956"/>
            <a:ext cx="4696460" cy="46510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nb-NO" sz="1293" b="1" dirty="0" smtClean="0">
                <a:latin typeface="Arial" pitchFamily="34" charset="0"/>
                <a:cs typeface="Arial" pitchFamily="34" charset="0"/>
              </a:rPr>
              <a:t>1. Individuelt </a:t>
            </a:r>
            <a:r>
              <a:rPr lang="nb-NO" sz="1293" b="1" dirty="0">
                <a:latin typeface="Arial" pitchFamily="34" charset="0"/>
                <a:cs typeface="Arial" pitchFamily="34" charset="0"/>
              </a:rPr>
              <a:t>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 smtClean="0">
                <a:latin typeface="Arial" pitchFamily="34" charset="0"/>
                <a:cs typeface="Arial" pitchFamily="34" charset="0"/>
              </a:rPr>
              <a:t>Ta utgangspunkt i sjekklisten og gjør en vurdering av samarbeidet det siste året. </a:t>
            </a:r>
            <a:endParaRPr lang="en-US" sz="1108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 smtClean="0">
                <a:latin typeface="Arial" pitchFamily="34" charset="0"/>
                <a:cs typeface="Arial" pitchFamily="34" charset="0"/>
              </a:rPr>
              <a:t>Prioriter hva du mener dere har vært gode på (2–3 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styrker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nb-NO" sz="1108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og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 hva du 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mener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 kan være forbedringsområder for bedre samarbeid (2–3 områder)</a:t>
            </a:r>
            <a:r>
              <a:rPr lang="nb-NO" sz="1108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nb-NO" sz="1108" i="1" dirty="0" smtClean="0">
                <a:latin typeface="Arial" pitchFamily="34" charset="0"/>
                <a:cs typeface="Arial" pitchFamily="34" charset="0"/>
              </a:rPr>
              <a:t>Skriv</a:t>
            </a:r>
            <a:r>
              <a:rPr lang="nb-NO" sz="1108" i="1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 smtClean="0">
                <a:latin typeface="Arial" pitchFamily="34" charset="0"/>
                <a:cs typeface="Arial" pitchFamily="34" charset="0"/>
              </a:rPr>
              <a:t>2. Gruppearbeid (enten på tvers blant partene eller i homogene grupper)</a:t>
            </a:r>
            <a:endParaRPr lang="nb-NO" sz="1293" b="1" dirty="0">
              <a:latin typeface="Arial" pitchFamily="34" charset="0"/>
              <a:cs typeface="Arial" pitchFamily="34" charset="0"/>
            </a:endParaRP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Del og forsøk å bli enige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om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2–3 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styrker og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2–3 forbedringsområder</a:t>
            </a:r>
            <a:r>
              <a:rPr lang="nb-NO" sz="1108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b-NO" sz="1108" dirty="0">
              <a:latin typeface="Arial" pitchFamily="34" charset="0"/>
              <a:cs typeface="Arial" pitchFamily="34" charset="0"/>
            </a:endParaRP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 smtClean="0">
                <a:latin typeface="Arial" pitchFamily="34" charset="0"/>
                <a:cs typeface="Arial" pitchFamily="34" charset="0"/>
              </a:rPr>
              <a:t>3. Fell</a:t>
            </a:r>
            <a:r>
              <a:rPr lang="nb-NO" sz="1293" b="1" dirty="0">
                <a:latin typeface="Arial" pitchFamily="34" charset="0"/>
                <a:cs typeface="Arial" pitchFamily="34" charset="0"/>
              </a:rPr>
              <a:t>ess</a:t>
            </a:r>
            <a:r>
              <a:rPr lang="nb-NO" sz="1293" b="1" dirty="0" smtClean="0">
                <a:latin typeface="Arial" pitchFamily="34" charset="0"/>
                <a:cs typeface="Arial" pitchFamily="34" charset="0"/>
              </a:rPr>
              <a:t>kap: </a:t>
            </a:r>
          </a:p>
          <a:p>
            <a:r>
              <a:rPr lang="nb-NO" sz="1108" dirty="0" smtClean="0">
                <a:latin typeface="Arial" pitchFamily="34" charset="0"/>
                <a:cs typeface="Arial" pitchFamily="34" charset="0"/>
              </a:rPr>
              <a:t>Oppsummer fra diskusjonen om 2–3 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styrker og 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2–3 forbedringsområder. Diskuter og prioriter en styrke som dere ønsker å bevare</a:t>
            </a:r>
            <a:r>
              <a:rPr lang="nb-NO" sz="1108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nb-NO" sz="1108" dirty="0" smtClean="0">
                <a:latin typeface="Arial" pitchFamily="34" charset="0"/>
                <a:cs typeface="Arial" pitchFamily="34" charset="0"/>
              </a:rPr>
              <a:t> og ett forbedringsområde. </a:t>
            </a:r>
            <a:endParaRPr lang="nb-NO" sz="1108" dirty="0">
              <a:latin typeface="Arial" pitchFamily="34" charset="0"/>
              <a:cs typeface="Arial" pitchFamily="34" charset="0"/>
            </a:endParaRPr>
          </a:p>
          <a:p>
            <a:endParaRPr lang="nb-NO" sz="923" b="1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pPr marL="211089" indent="-211089">
              <a:buAutoNum type="arabicPeriod"/>
            </a:pPr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3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183594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Oppgave: Bidrags- og </a:t>
            </a:r>
            <a:r>
              <a:rPr lang="nb-NO" sz="2800" dirty="0"/>
              <a:t>t</a:t>
            </a:r>
            <a:r>
              <a:rPr lang="nb-NO" sz="2800" dirty="0" smtClean="0"/>
              <a:t>ilbakemeldingsøvelse</a:t>
            </a:r>
            <a:endParaRPr lang="nb-NO" sz="28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5663" y="1223197"/>
            <a:ext cx="3253859" cy="4559300"/>
          </a:xfrm>
        </p:spPr>
        <p:txBody>
          <a:bodyPr>
            <a:normAutofit lnSpcReduction="10000"/>
          </a:bodyPr>
          <a:lstStyle/>
          <a:p>
            <a:pPr marL="170044" lvl="1" indent="0">
              <a:buNone/>
            </a:pPr>
            <a:r>
              <a:rPr lang="nb-NO" sz="1108" b="1" dirty="0" smtClean="0"/>
              <a:t>INDIVIDUELT (5 min)</a:t>
            </a:r>
            <a:endParaRPr lang="nb-NO" sz="1108" b="1" dirty="0"/>
          </a:p>
          <a:p>
            <a:pPr marL="170044" lvl="1" indent="0">
              <a:buNone/>
            </a:pPr>
            <a:r>
              <a:rPr lang="nb-NO" sz="1108" dirty="0" smtClean="0"/>
              <a:t>1. Hva </a:t>
            </a:r>
            <a:r>
              <a:rPr lang="nb-NO" sz="1108" dirty="0"/>
              <a:t>mener </a:t>
            </a:r>
            <a:r>
              <a:rPr lang="nb-NO" sz="1108" dirty="0" smtClean="0"/>
              <a:t>du at dere (enten som ledere eller tillitsvalgte)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 smtClean="0"/>
              <a:t>Skriv: </a:t>
            </a:r>
          </a:p>
          <a:p>
            <a:pPr marL="170044" lvl="1" indent="0">
              <a:buNone/>
            </a:pPr>
            <a:endParaRPr lang="nb-NO" sz="1108" dirty="0" smtClean="0"/>
          </a:p>
          <a:p>
            <a:pPr marL="170044" lvl="1" indent="0">
              <a:buNone/>
            </a:pPr>
            <a:endParaRPr lang="nb-NO" sz="1108" dirty="0" smtClean="0"/>
          </a:p>
          <a:p>
            <a:pPr marL="170044" lvl="1" indent="0">
              <a:buNone/>
            </a:pPr>
            <a:r>
              <a:rPr lang="nb-NO" sz="1108" dirty="0" smtClean="0"/>
              <a:t>2. Hva </a:t>
            </a:r>
            <a:r>
              <a:rPr lang="nb-NO" sz="1108" dirty="0"/>
              <a:t>mener du at dere (enten som ledere eller tillitsvalgte) kunne ha bidratt mer eller bedre med </a:t>
            </a:r>
            <a:r>
              <a:rPr lang="nb-NO" sz="1108" dirty="0" smtClean="0"/>
              <a:t>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 smtClean="0"/>
              <a:t>Skriv: </a:t>
            </a:r>
          </a:p>
          <a:p>
            <a:pPr marL="170044" lvl="1" indent="0">
              <a:buNone/>
            </a:pPr>
            <a:endParaRPr lang="nb-NO" sz="1108" dirty="0" smtClean="0"/>
          </a:p>
          <a:p>
            <a:pPr marL="170044" lvl="1" indent="0">
              <a:buNone/>
            </a:pPr>
            <a:endParaRPr lang="nb-NO" sz="1108" dirty="0" smtClean="0"/>
          </a:p>
          <a:p>
            <a:pPr marL="170044" lvl="1" indent="0">
              <a:buNone/>
            </a:pPr>
            <a:r>
              <a:rPr lang="nb-NO" sz="1108" dirty="0" smtClean="0"/>
              <a:t>3. Hva </a:t>
            </a:r>
            <a:r>
              <a:rPr lang="nb-NO" sz="1108" dirty="0"/>
              <a:t>mener</a:t>
            </a:r>
            <a:r>
              <a:rPr lang="nb-NO" sz="1108" dirty="0" smtClean="0">
                <a:solidFill>
                  <a:srgbClr val="FF0000"/>
                </a:solidFill>
              </a:rPr>
              <a:t> </a:t>
            </a:r>
            <a:r>
              <a:rPr lang="nb-NO" sz="1108" dirty="0" smtClean="0"/>
              <a:t>du at den andre parten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 smtClean="0"/>
              <a:t>Skriv:</a:t>
            </a:r>
          </a:p>
          <a:p>
            <a:pPr marL="170044" lvl="1" indent="0">
              <a:buNone/>
            </a:pPr>
            <a:endParaRPr lang="nb-NO" sz="1108" dirty="0" smtClean="0"/>
          </a:p>
          <a:p>
            <a:pPr marL="170044" lvl="1" indent="0">
              <a:buNone/>
            </a:pPr>
            <a:endParaRPr lang="nb-NO" sz="1108" dirty="0" smtClean="0"/>
          </a:p>
          <a:p>
            <a:pPr marL="170044" lvl="1" indent="0">
              <a:buNone/>
            </a:pPr>
            <a:r>
              <a:rPr lang="nb-NO" sz="1108" dirty="0" smtClean="0"/>
              <a:t>4. Hva </a:t>
            </a:r>
            <a:r>
              <a:rPr lang="nb-NO" sz="1108" dirty="0"/>
              <a:t>mener</a:t>
            </a:r>
            <a:r>
              <a:rPr lang="nb-NO" sz="1108" dirty="0" smtClean="0">
                <a:solidFill>
                  <a:srgbClr val="FF0000"/>
                </a:solidFill>
              </a:rPr>
              <a:t> </a:t>
            </a:r>
            <a:r>
              <a:rPr lang="nb-NO" sz="1108" dirty="0" smtClean="0"/>
              <a:t>du at den andre parten kunne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 smtClean="0"/>
              <a:t>Skriv:</a:t>
            </a:r>
          </a:p>
          <a:p>
            <a:pPr marL="170044" lvl="1" indent="0">
              <a:buNone/>
            </a:pPr>
            <a:endParaRPr lang="nb-NO" sz="1108" dirty="0" smtClean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4294967295"/>
          </p:nvPr>
        </p:nvSpPr>
        <p:spPr>
          <a:xfrm>
            <a:off x="125166" y="1326594"/>
            <a:ext cx="1901714" cy="3264044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Instruksjon: </a:t>
            </a:r>
          </a:p>
          <a:p>
            <a:pPr marL="170044" lvl="1" indent="0">
              <a:buNone/>
            </a:pPr>
            <a:endParaRPr lang="nb-NO" sz="56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5600" dirty="0" smtClean="0">
                <a:solidFill>
                  <a:schemeClr val="bg1"/>
                </a:solidFill>
              </a:rPr>
              <a:t>De tillitsvalgte og </a:t>
            </a:r>
            <a:endParaRPr lang="nb-NO" sz="56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1. Tenk </a:t>
            </a:r>
            <a:r>
              <a:rPr lang="nb-NO" sz="4800" dirty="0">
                <a:solidFill>
                  <a:schemeClr val="bg1"/>
                </a:solidFill>
              </a:rPr>
              <a:t>individuelt – </a:t>
            </a:r>
            <a:r>
              <a:rPr lang="nb-NO" sz="4800" dirty="0" smtClean="0">
                <a:solidFill>
                  <a:schemeClr val="bg1"/>
                </a:solidFill>
              </a:rPr>
              <a:t>skriv </a:t>
            </a:r>
            <a:r>
              <a:rPr lang="nb-NO" sz="4800" dirty="0">
                <a:solidFill>
                  <a:schemeClr val="bg1"/>
                </a:solidFill>
              </a:rPr>
              <a:t>ned noen punkter på hvert </a:t>
            </a:r>
            <a:r>
              <a:rPr lang="nb-NO" sz="4800" dirty="0" smtClean="0">
                <a:solidFill>
                  <a:schemeClr val="bg1"/>
                </a:solidFill>
              </a:rPr>
              <a:t>punkt (5 </a:t>
            </a:r>
            <a:r>
              <a:rPr lang="nb-NO" sz="4800" dirty="0">
                <a:solidFill>
                  <a:schemeClr val="bg1"/>
                </a:solidFill>
              </a:rPr>
              <a:t>min) </a:t>
            </a:r>
          </a:p>
          <a:p>
            <a:pPr marL="170044" lvl="1" indent="0">
              <a:buNone/>
            </a:pPr>
            <a:endParaRPr lang="nb-NO" sz="4800" dirty="0" smtClean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2. Del </a:t>
            </a:r>
            <a:r>
              <a:rPr lang="nb-NO" sz="4800" dirty="0">
                <a:solidFill>
                  <a:schemeClr val="bg1"/>
                </a:solidFill>
              </a:rPr>
              <a:t>i grupper </a:t>
            </a:r>
            <a:r>
              <a:rPr lang="nb-NO" sz="4800" dirty="0" smtClean="0">
                <a:solidFill>
                  <a:schemeClr val="bg1"/>
                </a:solidFill>
              </a:rPr>
              <a:t>på 4–6 </a:t>
            </a:r>
            <a:r>
              <a:rPr lang="nb-NO" sz="4800" dirty="0">
                <a:solidFill>
                  <a:schemeClr val="bg1"/>
                </a:solidFill>
              </a:rPr>
              <a:t>og </a:t>
            </a:r>
            <a:r>
              <a:rPr lang="nb-NO" sz="4800" dirty="0" smtClean="0">
                <a:solidFill>
                  <a:schemeClr val="bg1"/>
                </a:solidFill>
              </a:rPr>
              <a:t>forsøk </a:t>
            </a:r>
            <a:r>
              <a:rPr lang="nb-NO" sz="4800" dirty="0">
                <a:solidFill>
                  <a:schemeClr val="bg1"/>
                </a:solidFill>
              </a:rPr>
              <a:t>å bli enig om noen punkter (10 min)</a:t>
            </a:r>
          </a:p>
          <a:p>
            <a:pPr marL="170044" lvl="1" indent="0">
              <a:buNone/>
            </a:pPr>
            <a:endParaRPr lang="nb-NO" sz="4800" dirty="0" smtClean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 smtClean="0">
                <a:solidFill>
                  <a:schemeClr val="bg1"/>
                </a:solidFill>
              </a:rPr>
              <a:t>3. Rapportering </a:t>
            </a:r>
            <a:r>
              <a:rPr lang="nb-NO" sz="4800" dirty="0">
                <a:solidFill>
                  <a:schemeClr val="bg1"/>
                </a:solidFill>
              </a:rPr>
              <a:t>fra hver gruppe på tavle/</a:t>
            </a:r>
            <a:r>
              <a:rPr lang="nb-NO" sz="4800" dirty="0" smtClean="0">
                <a:solidFill>
                  <a:schemeClr val="bg1"/>
                </a:solidFill>
              </a:rPr>
              <a:t>flip</a:t>
            </a:r>
            <a:r>
              <a:rPr lang="nb-NO" sz="4800" dirty="0">
                <a:solidFill>
                  <a:schemeClr val="bg1"/>
                </a:solidFill>
              </a:rPr>
              <a:t>p</a:t>
            </a:r>
            <a:r>
              <a:rPr lang="nb-NO" sz="4800" dirty="0" smtClean="0">
                <a:solidFill>
                  <a:schemeClr val="bg1"/>
                </a:solidFill>
              </a:rPr>
              <a:t>over </a:t>
            </a:r>
            <a:r>
              <a:rPr lang="nb-NO" sz="4800" dirty="0">
                <a:solidFill>
                  <a:schemeClr val="bg1"/>
                </a:solidFill>
              </a:rPr>
              <a:t>(10 min</a:t>
            </a:r>
            <a:r>
              <a:rPr lang="nb-NO" sz="4800" dirty="0" smtClean="0">
                <a:solidFill>
                  <a:schemeClr val="bg1"/>
                </a:solidFill>
              </a:rPr>
              <a:t>)</a:t>
            </a:r>
            <a:endParaRPr lang="nb-NO" sz="4800" dirty="0">
              <a:solidFill>
                <a:schemeClr val="bg1"/>
              </a:solidFill>
            </a:endParaRPr>
          </a:p>
          <a:p>
            <a:pPr marL="381133" lvl="1" indent="-211089">
              <a:buNone/>
            </a:pPr>
            <a:r>
              <a:rPr lang="nb-NO" sz="4800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Plassholder for tekst 4"/>
          <p:cNvSpPr txBox="1">
            <a:spLocks/>
          </p:cNvSpPr>
          <p:nvPr/>
        </p:nvSpPr>
        <p:spPr>
          <a:xfrm>
            <a:off x="5498274" y="1196458"/>
            <a:ext cx="3645725" cy="49996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044" lvl="1" indent="0">
              <a:buNone/>
            </a:pPr>
            <a:r>
              <a:rPr lang="nb-NO" sz="1108" b="1" dirty="0" smtClean="0">
                <a:solidFill>
                  <a:schemeClr val="accent6"/>
                </a:solidFill>
                <a:latin typeface="+mn-lt"/>
                <a:cs typeface="+mn-cs"/>
              </a:rPr>
              <a:t>GRUPPE (10 min)</a:t>
            </a:r>
            <a:endParaRPr lang="nb-NO" sz="1108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1. Hva mener dere (enten som ledere eller tillitsvalgte) at dere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2. Hva mener dere at dere (enten som ledere eller tillitsvalgte) kunne ha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3. Hva mener dere at den andre parten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4. Hva mener dere at den andre parten kunne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</p:spTree>
    <p:extLst>
      <p:ext uri="{BB962C8B-B14F-4D97-AF65-F5344CB8AC3E}">
        <p14:creationId xmlns:p14="http://schemas.microsoft.com/office/powerpoint/2010/main" val="13800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465" y="0"/>
            <a:ext cx="8229600" cy="1143000"/>
          </a:xfrm>
        </p:spPr>
        <p:txBody>
          <a:bodyPr/>
          <a:lstStyle/>
          <a:p>
            <a:r>
              <a:rPr lang="nb-NO" sz="2400" b="1" dirty="0"/>
              <a:t>O</a:t>
            </a:r>
            <a:r>
              <a:rPr lang="nb-NO" sz="2400" b="1" dirty="0" smtClean="0"/>
              <a:t>ppsummering av innspill (</a:t>
            </a:r>
            <a:r>
              <a:rPr lang="nb-NO" sz="2400" b="1" dirty="0"/>
              <a:t>s</a:t>
            </a:r>
            <a:r>
              <a:rPr lang="nb-NO" sz="2400" b="1" dirty="0" smtClean="0"/>
              <a:t>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24073"/>
              </p:ext>
            </p:extLst>
          </p:nvPr>
        </p:nvGraphicFramePr>
        <p:xfrm>
          <a:off x="95535" y="1263520"/>
          <a:ext cx="8953461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84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4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4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/>
                          </a:solidFill>
                        </a:rPr>
                        <a:t>Kjennetegn</a:t>
                      </a:r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 på godt samarbeid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bg1"/>
                          </a:solidFill>
                        </a:rPr>
                        <a:t>Ledelsens</a:t>
                      </a:r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 r</a:t>
                      </a:r>
                      <a:r>
                        <a:rPr lang="nb-NO" sz="1400" dirty="0" smtClean="0">
                          <a:solidFill>
                            <a:schemeClr val="bg1"/>
                          </a:solidFill>
                        </a:rPr>
                        <a:t>oll</a:t>
                      </a:r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e og 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Tillitsvalgtes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roller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</a:rPr>
                        <a:t>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15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 smtClean="0"/>
              <a:t>Oppgave: Identifisering og prioritering av tiltak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02" y="1118615"/>
            <a:ext cx="4482673" cy="4252182"/>
          </a:xfrm>
          <a:prstGeom prst="rect">
            <a:avLst/>
          </a:prstGeom>
        </p:spPr>
      </p:pic>
      <p:sp>
        <p:nvSpPr>
          <p:cNvPr id="9" name="Plassholder for innhold 33"/>
          <p:cNvSpPr txBox="1">
            <a:spLocks/>
          </p:cNvSpPr>
          <p:nvPr/>
        </p:nvSpPr>
        <p:spPr>
          <a:xfrm>
            <a:off x="427512" y="1162789"/>
            <a:ext cx="3313215" cy="452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249" indent="0">
              <a:buFont typeface="Arial"/>
              <a:buNone/>
            </a:pPr>
            <a:r>
              <a:rPr lang="nb-NO" sz="1293" b="1" dirty="0"/>
              <a:t>Med utgangspunkt i det valgte bevaringsområdet og det valgte forbedringsområdet skal dere diskutere og prioritere tiltak. </a:t>
            </a:r>
          </a:p>
          <a:p>
            <a:pPr marL="161249" indent="0">
              <a:buFont typeface="Arial"/>
              <a:buNone/>
            </a:pPr>
            <a:endParaRPr lang="nb-NO" sz="1293" b="1" dirty="0" smtClean="0"/>
          </a:p>
          <a:p>
            <a:pPr marL="161249" indent="0">
              <a:buFont typeface="Arial"/>
              <a:buNone/>
            </a:pPr>
            <a:r>
              <a:rPr lang="nb-NO" sz="1293" dirty="0"/>
              <a:t>Del gruppen i to slik at en gruppe jobber med bevaringsområdet, og en gruppe jobber med valgte forbedringsområde. </a:t>
            </a:r>
          </a:p>
          <a:p>
            <a:pPr marL="161249" indent="0">
              <a:buFont typeface="Arial"/>
              <a:buNone/>
            </a:pPr>
            <a:endParaRPr lang="nb-NO" sz="1293" dirty="0"/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Idédugnad rundt bordet om mulige tiltak for å bevare eller forbedre. 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Gruppen diskuterer og prioriterer tiltak basert på følgende modell.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Tiltaket vurderes etter hvor høy effekt det vil ha, og på hvor komplisert gjennomføringen vil være.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 Velg ut 2–3 tiltak.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066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 smtClean="0"/>
              <a:t>Oppgave: Tiltak inn i handlingsplan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TekstSylinder 1"/>
          <p:cNvSpPr txBox="1">
            <a:spLocks noChangeArrowheads="1"/>
          </p:cNvSpPr>
          <p:nvPr/>
        </p:nvSpPr>
        <p:spPr bwMode="auto">
          <a:xfrm>
            <a:off x="9729788" y="4425781"/>
            <a:ext cx="844550" cy="8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3241" rIns="33241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 sz="923"/>
          </a:p>
        </p:txBody>
      </p:sp>
      <p:sp>
        <p:nvSpPr>
          <p:cNvPr id="7" name="Plassholder for tekst 5"/>
          <p:cNvSpPr txBox="1">
            <a:spLocks/>
          </p:cNvSpPr>
          <p:nvPr/>
        </p:nvSpPr>
        <p:spPr>
          <a:xfrm>
            <a:off x="3041649" y="1699838"/>
            <a:ext cx="2449893" cy="472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77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14221"/>
              </p:ext>
            </p:extLst>
          </p:nvPr>
        </p:nvGraphicFramePr>
        <p:xfrm>
          <a:off x="237506" y="1317844"/>
          <a:ext cx="8645237" cy="45610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747"/>
                <a:gridCol w="1593593"/>
                <a:gridCol w="1691655"/>
                <a:gridCol w="1651121"/>
                <a:gridCol w="1651121"/>
              </a:tblGrid>
              <a:tr h="495573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Bevarings-</a:t>
                      </a:r>
                      <a:r>
                        <a:rPr lang="nb-NO" sz="1000" baseline="0" dirty="0" smtClean="0"/>
                        <a:t> eller forbedringsområde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Valgte</a:t>
                      </a:r>
                      <a:r>
                        <a:rPr lang="nb-NO" sz="1000" baseline="0" dirty="0" smtClean="0"/>
                        <a:t> tiltak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Hva ønsker</a:t>
                      </a:r>
                      <a:r>
                        <a:rPr lang="nb-NO" sz="1000" baseline="0" dirty="0" smtClean="0"/>
                        <a:t> dere å oppnå? </a:t>
                      </a:r>
                    </a:p>
                    <a:p>
                      <a:r>
                        <a:rPr lang="nb-NO" sz="1000" baseline="0" dirty="0" smtClean="0"/>
                        <a:t>(Hva er målet?)</a:t>
                      </a:r>
                      <a:endParaRPr lang="nb-NO" sz="1000" dirty="0" smtClean="0"/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aseline="0" dirty="0" smtClean="0"/>
                        <a:t>Tidsplan </a:t>
                      </a:r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Ansvarlig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1.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2.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3.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4. </a:t>
                      </a:r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C4C49B891784389D4BEEA187B7247" ma:contentTypeVersion="4" ma:contentTypeDescription="Opprett et nytt dokument." ma:contentTypeScope="" ma:versionID="8fa59eb4a9cf55623bf969b9a6163dc0">
  <xsd:schema xmlns:xsd="http://www.w3.org/2001/XMLSchema" xmlns:xs="http://www.w3.org/2001/XMLSchema" xmlns:p="http://schemas.microsoft.com/office/2006/metadata/properties" xmlns:ns1="http://schemas.microsoft.com/sharepoint/v3" xmlns:ns2="4c7c0a61-1e73-4cd6-8071-e4a1938b150a" targetNamespace="http://schemas.microsoft.com/office/2006/metadata/properties" ma:root="true" ma:fieldsID="48b51a09a221174db4dab51f18c56621" ns1:_="" ns2:_="">
    <xsd:import namespace="http://schemas.microsoft.com/sharepoint/v3"/>
    <xsd:import namespace="4c7c0a61-1e73-4cd6-8071-e4a1938b15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IMAddres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Adresse for direktemeldinger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c0a61-1e73-4cd6-8071-e4a1938b15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ash for deling av tips" ma:internalName="SharingHintHash" ma:readOnly="true">
      <xsd:simpleType>
        <xsd:restriction base="dms:Text"/>
      </xsd:simple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FCF2A9-8304-4A36-BB1E-6F04F848229C}">
  <ds:schemaRefs>
    <ds:schemaRef ds:uri="4c7c0a61-1e73-4cd6-8071-e4a1938b150a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C1593D-BF5E-46B9-B125-E576F3B5B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7c0a61-1e73-4cd6-8071-e4a1938b1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02ACCE-EFF4-4534-923C-44D419CED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2178</Words>
  <Application>Microsoft Office PowerPoint</Application>
  <PresentationFormat>Skjermfremvisning (4:3)</PresentationFormat>
  <Paragraphs>283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 Theme</vt:lpstr>
      <vt:lpstr>Custom Design</vt:lpstr>
      <vt:lpstr>  Nav Østfold</vt:lpstr>
      <vt:lpstr>Mål</vt:lpstr>
      <vt:lpstr>PowerPoint-presentasjon</vt:lpstr>
      <vt:lpstr>Godt samarbeid. Rammer og samhandling</vt:lpstr>
      <vt:lpstr>Oppgave: Evaluering av samarbeidet siste året</vt:lpstr>
      <vt:lpstr>Oppgave: Bidrags- og tilbakemeldingsøvelse</vt:lpstr>
      <vt:lpstr>Oppsummering av innspill (skriv inn her) </vt:lpstr>
      <vt:lpstr>Oppgave: Identifisering og prioritering av tiltak</vt:lpstr>
      <vt:lpstr>Oppgave: Tiltak inn i handlingsplan</vt:lpstr>
      <vt:lpstr>PowerPoint-presentasjon</vt:lpstr>
    </vt:vector>
  </TitlesOfParts>
  <Company>NKF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Ness Turco</dc:creator>
  <cp:lastModifiedBy>Volen, Christina</cp:lastModifiedBy>
  <cp:revision>114</cp:revision>
  <dcterms:created xsi:type="dcterms:W3CDTF">2015-10-23T08:09:02Z</dcterms:created>
  <dcterms:modified xsi:type="dcterms:W3CDTF">2016-06-10T08:39:58Z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0x01010008CC4C49B891784389D4BEEA187B7247</vt:lpwstr>
  </property>
</Properties>
</file>